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77" r:id="rId2"/>
    <p:sldMasterId id="2147483679" r:id="rId3"/>
  </p:sldMasterIdLst>
  <p:notesMasterIdLst>
    <p:notesMasterId r:id="rId22"/>
  </p:notesMasterIdLst>
  <p:sldIdLst>
    <p:sldId id="256" r:id="rId4"/>
    <p:sldId id="2045" r:id="rId5"/>
    <p:sldId id="2048" r:id="rId6"/>
    <p:sldId id="1584" r:id="rId7"/>
    <p:sldId id="2046" r:id="rId8"/>
    <p:sldId id="2053" r:id="rId9"/>
    <p:sldId id="2049" r:id="rId10"/>
    <p:sldId id="1585" r:id="rId11"/>
    <p:sldId id="1582" r:id="rId12"/>
    <p:sldId id="1539" r:id="rId13"/>
    <p:sldId id="1610" r:id="rId14"/>
    <p:sldId id="2050" r:id="rId15"/>
    <p:sldId id="1543" r:id="rId16"/>
    <p:sldId id="2054" r:id="rId17"/>
    <p:sldId id="2051" r:id="rId18"/>
    <p:sldId id="2052" r:id="rId19"/>
    <p:sldId id="1351" r:id="rId20"/>
    <p:sldId id="15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BBD3D9D-537B-41D8-A722-EE00DF26FF10}">
          <p14:sldIdLst>
            <p14:sldId id="256"/>
            <p14:sldId id="2045"/>
            <p14:sldId id="2048"/>
            <p14:sldId id="1584"/>
            <p14:sldId id="2046"/>
            <p14:sldId id="2053"/>
            <p14:sldId id="2049"/>
            <p14:sldId id="1585"/>
            <p14:sldId id="1582"/>
            <p14:sldId id="1539"/>
            <p14:sldId id="1610"/>
            <p14:sldId id="2050"/>
            <p14:sldId id="1543"/>
            <p14:sldId id="2054"/>
            <p14:sldId id="2051"/>
            <p14:sldId id="2052"/>
            <p14:sldId id="1351"/>
            <p14:sldId id="1529"/>
          </p14:sldIdLst>
        </p14:section>
        <p14:section name="Professional Services" id="{481F8DA4-140E-2340-8F7F-927C6717525D}">
          <p14:sldIdLst/>
        </p14:section>
        <p14:section name="Education Services" id="{020BACEA-74E3-3B4C-84A6-F19B0BD1F8FB}">
          <p14:sldIdLst/>
        </p14:section>
        <p14:section name="Customer Experience" id="{6FD118B6-97C8-6F48-8393-805A6386A680}">
          <p14:sldIdLst/>
        </p14:section>
        <p14:section name="APPENDIX:  Customer Facing Slides" id="{DCCBA409-FEC1-BD4F-BFF2-7E48551660C2}">
          <p14:sldIdLst/>
        </p14:section>
        <p14:section name="Bulleted lists" id="{3AEB5021-FAB4-4EAE-A1B9-16758226BAD2}">
          <p14:sldIdLst/>
        </p14:section>
        <p14:section name="Section divider" id="{FE18B95A-08DB-4C5A-A323-8E86DB90A78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9F00"/>
    <a:srgbClr val="3A6C00"/>
    <a:srgbClr val="A5A5A5"/>
    <a:srgbClr val="3B6C00"/>
    <a:srgbClr val="E4E4E4"/>
    <a:srgbClr val="C6D3B8"/>
    <a:srgbClr val="000000"/>
    <a:srgbClr val="808080"/>
    <a:srgbClr val="5EAB00"/>
    <a:srgbClr val="C7E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6"/>
    <p:restoredTop sz="80090"/>
  </p:normalViewPr>
  <p:slideViewPr>
    <p:cSldViewPr snapToGrid="0" snapToObjects="1">
      <p:cViewPr varScale="1">
        <p:scale>
          <a:sx n="91" d="100"/>
          <a:sy n="91"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06D8F-4084-CB4A-8E16-52514A61ECBB}" type="datetimeFigureOut">
              <a:rPr lang="en-US" smtClean="0"/>
              <a:t>7/10/18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C683D-02EF-BE48-A8D7-162C73ABFBE5}" type="slidenum">
              <a:rPr lang="en-US" smtClean="0"/>
              <a:t>‹#›</a:t>
            </a:fld>
            <a:endParaRPr lang="en-US"/>
          </a:p>
        </p:txBody>
      </p:sp>
    </p:spTree>
    <p:extLst>
      <p:ext uri="{BB962C8B-B14F-4D97-AF65-F5344CB8AC3E}">
        <p14:creationId xmlns:p14="http://schemas.microsoft.com/office/powerpoint/2010/main" val="162047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ignalfx.com/solutions/metri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C683D-02EF-BE48-A8D7-162C73ABFBE5}" type="slidenum">
              <a:rPr lang="en-US" smtClean="0"/>
              <a:t>1</a:t>
            </a:fld>
            <a:endParaRPr lang="en-US"/>
          </a:p>
        </p:txBody>
      </p:sp>
    </p:spTree>
    <p:extLst>
      <p:ext uri="{BB962C8B-B14F-4D97-AF65-F5344CB8AC3E}">
        <p14:creationId xmlns:p14="http://schemas.microsoft.com/office/powerpoint/2010/main" val="2873501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046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deploys micro-services every 11.6</a:t>
            </a:r>
            <a:r>
              <a:rPr lang="en-US" baseline="0" dirty="0"/>
              <a:t> seconds</a:t>
            </a:r>
          </a:p>
          <a:p>
            <a:r>
              <a:rPr lang="en-US" baseline="0" dirty="0"/>
              <a:t>Up to 30k hosts simultaneously receiving a deployment</a:t>
            </a:r>
          </a:p>
          <a:p>
            <a:r>
              <a:rPr lang="en-US" baseline="0" dirty="0"/>
              <a:t>1k+ max number of deployments in an hour </a:t>
            </a:r>
          </a:p>
          <a:p>
            <a:endParaRPr lang="en-US" baseline="0" dirty="0"/>
          </a:p>
          <a:p>
            <a:r>
              <a:rPr lang="en-US" dirty="0"/>
              <a:t>Operating in real time never more important than today. Whatever industry you are in, you have to invest in software.  Nike: Business to consumer.  No longer just retail.  Customers buying directly from them.  Shoe launch: 80% of business done in first two minutes.  You need to have enough capacity in real time, and then when you are done, re-allocate that capacity.  Similarly, NYT and Washington Post will tell you that 80% of their traffic during breaking news is in first two minutes of breaking event.  Whatever industry, either real time requirements or variable load, are driving factors</a:t>
            </a:r>
          </a:p>
          <a:p>
            <a:endParaRPr lang="en-US" baseline="0" dirty="0"/>
          </a:p>
          <a:p>
            <a:pPr marL="0" indent="0">
              <a:buFontTx/>
              <a:buNone/>
            </a:pPr>
            <a:r>
              <a:rPr lang="en-US" dirty="0"/>
              <a:t>The way these companies are investing in software manifests itself in different ways. One of our customers Nike is looking to leverage software to build a direct to consumer model. They are moving away from selling shoes via traditional retail stores and have built the </a:t>
            </a:r>
            <a:r>
              <a:rPr lang="en-US" dirty="0" err="1"/>
              <a:t>Snkr</a:t>
            </a:r>
            <a:r>
              <a:rPr lang="en-US" dirty="0"/>
              <a:t> app where the do these shoe launches and they actually do 80% of their revenue in the first 2 minutes of that launch.</a:t>
            </a:r>
          </a:p>
          <a:p>
            <a:pPr marL="0" indent="0">
              <a:buFontTx/>
              <a:buNone/>
            </a:pPr>
            <a:endParaRPr lang="en-US" dirty="0"/>
          </a:p>
          <a:p>
            <a:pPr marL="0" indent="0">
              <a:buFontTx/>
              <a:buNone/>
            </a:pPr>
            <a:r>
              <a:rPr lang="en-US" dirty="0"/>
              <a:t>So you can imagine they need to be able to scale up capacity very quickly to meet the demand, but then also scale it down very quickly once demand diminishes. We’re seeing these types play out not only in retail, but also across media and entertainment.</a:t>
            </a:r>
          </a:p>
          <a:p>
            <a:endParaRPr lang="en-US" dirty="0"/>
          </a:p>
        </p:txBody>
      </p:sp>
    </p:spTree>
    <p:extLst>
      <p:ext uri="{BB962C8B-B14F-4D97-AF65-F5344CB8AC3E}">
        <p14:creationId xmlns:p14="http://schemas.microsoft.com/office/powerpoint/2010/main" val="114826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3" name="Shape 983"/>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9339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rPr>
              <a:t>Past the Tipping Point:  </a:t>
            </a:r>
          </a:p>
          <a:p>
            <a:r>
              <a:rPr lang="en-US" dirty="0"/>
              <a:t>Function as a Service - Lambda in AWS, Functions as a Service in Azure, </a:t>
            </a:r>
          </a:p>
          <a:p>
            <a:r>
              <a:rPr lang="en-US" sz="2200" b="0" i="0" dirty="0">
                <a:effectLst/>
                <a:latin typeface="Trebuchet MS" charset="0"/>
                <a:ea typeface="Trebuchet MS" charset="0"/>
                <a:cs typeface="Trebuchet MS" charset="0"/>
                <a:sym typeface="Helvetica Neue"/>
              </a:rPr>
              <a:t>The problems included an increase in operational burdens; inexperience and lack of skills from teams to build, leverage, and manage microservices; and increased difficulty in finding and resolving performance issues, which has impact on business.</a:t>
            </a:r>
          </a:p>
          <a:p>
            <a:r>
              <a:rPr lang="en-US" sz="2200" b="0" i="0" dirty="0">
                <a:effectLst/>
                <a:latin typeface="Trebuchet MS" charset="0"/>
                <a:ea typeface="Trebuchet MS" charset="0"/>
                <a:cs typeface="Trebuchet MS" charset="0"/>
                <a:sym typeface="Helvetica Neue"/>
              </a:rPr>
              <a:t>Microservices architectures are more difficult to monitor because there is an increase in application data, and traditional monitoring tools are not designed for the complexity of microservices.</a:t>
            </a:r>
          </a:p>
          <a:p>
            <a:endParaRPr lang="en-US" dirty="0"/>
          </a:p>
          <a:p>
            <a:endParaRPr lang="en-US" dirty="0"/>
          </a:p>
        </p:txBody>
      </p:sp>
    </p:spTree>
    <p:extLst>
      <p:ext uri="{BB962C8B-B14F-4D97-AF65-F5344CB8AC3E}">
        <p14:creationId xmlns:p14="http://schemas.microsoft.com/office/powerpoint/2010/main" val="3031660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C683D-02EF-BE48-A8D7-162C73ABFBE5}" type="slidenum">
              <a:rPr lang="en-US" smtClean="0"/>
              <a:t>9</a:t>
            </a:fld>
            <a:endParaRPr lang="en-US"/>
          </a:p>
        </p:txBody>
      </p:sp>
    </p:spTree>
    <p:extLst>
      <p:ext uri="{BB962C8B-B14F-4D97-AF65-F5344CB8AC3E}">
        <p14:creationId xmlns:p14="http://schemas.microsoft.com/office/powerpoint/2010/main" val="35181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is, these applications have varying workloads, real time requirements.  That is driving new technology platforms. Not oracle, or SAP, or traditional enterprise apps.  It is New apps, that are real time in nature, customer facing, and need to release quickly, and move quickly with markets that are driving containers, microservices, cloud adoption, open source, and new tech platforms.  If you are not investing in these technologies, probably not focused on next gen apps needed to make business successful or into modern day architecture.</a:t>
            </a:r>
          </a:p>
          <a:p>
            <a:endParaRPr lang="en-US" dirty="0"/>
          </a:p>
          <a:p>
            <a:r>
              <a:rPr lang="en-US" dirty="0"/>
              <a:t>Its no longer the SAPs, the Oracles or old traditional apps but these new apps that are real-time in nature, customer facing, that have a need to delivery software quickly and move quickly with the market that are driving the adoption of the cloud/open source/containers/microservices.</a:t>
            </a:r>
          </a:p>
          <a:p>
            <a:endParaRPr lang="en-US" dirty="0"/>
          </a:p>
          <a:p>
            <a:endParaRPr lang="en-US" dirty="0"/>
          </a:p>
        </p:txBody>
      </p:sp>
    </p:spTree>
    <p:extLst>
      <p:ext uri="{BB962C8B-B14F-4D97-AF65-F5344CB8AC3E}">
        <p14:creationId xmlns:p14="http://schemas.microsoft.com/office/powerpoint/2010/main" val="22835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2200" b="1" i="0" u="none" strike="noStrike" dirty="0">
                <a:effectLst/>
                <a:latin typeface="Trebuchet MS" charset="0"/>
                <a:ea typeface="Trebuchet MS" charset="0"/>
                <a:cs typeface="Trebuchet MS" charset="0"/>
                <a:sym typeface="Helvetica Neue"/>
              </a:rPr>
              <a:t>THE WORLD IS CHANGING – AND XXX IS CHANGING WITH IT… </a:t>
            </a:r>
            <a:r>
              <a:rPr lang="en-US" sz="2200" b="0" i="0" u="none" strike="noStrike" dirty="0">
                <a:effectLst/>
                <a:latin typeface="Trebuchet MS" charset="0"/>
                <a:ea typeface="Trebuchet MS" charset="0"/>
                <a:cs typeface="Trebuchet MS" charset="0"/>
                <a:sym typeface="Helvetica Neue"/>
              </a:rPr>
              <a:t> as the technology platforms changed, how we build and deliver software has fundamentally shifted as well</a:t>
            </a:r>
            <a:endParaRPr lang="en-US" b="0" dirty="0">
              <a:effectLst/>
            </a:endParaRPr>
          </a:p>
          <a:p>
            <a:pPr rtl="0"/>
            <a:r>
              <a:rPr lang="en-US" sz="2200" b="0" i="0" u="none" strike="noStrike" dirty="0">
                <a:effectLst/>
                <a:latin typeface="Trebuchet MS" charset="0"/>
                <a:ea typeface="Trebuchet MS" charset="0"/>
                <a:cs typeface="Trebuchet MS" charset="0"/>
                <a:sym typeface="Helvetica Neue"/>
              </a:rPr>
              <a:t>-in the old world you would have a single development team working on one large release, then handing off to operations to roll this out across the production environment, but that is too slow for the new world</a:t>
            </a:r>
            <a:endParaRPr lang="en-US" b="0" dirty="0">
              <a:effectLst/>
            </a:endParaRPr>
          </a:p>
          <a:p>
            <a:pPr rtl="0"/>
            <a:r>
              <a:rPr lang="en-US" sz="2200" b="0" i="0" u="none" strike="noStrike" dirty="0">
                <a:effectLst/>
                <a:latin typeface="Trebuchet MS" charset="0"/>
                <a:ea typeface="Trebuchet MS" charset="0"/>
                <a:cs typeface="Trebuchet MS" charset="0"/>
                <a:sym typeface="Helvetica Neue"/>
              </a:rPr>
              <a:t>-everyone is moving to a </a:t>
            </a:r>
            <a:r>
              <a:rPr lang="en-US" b="1" dirty="0">
                <a:latin typeface="Arial" charset="0"/>
                <a:cs typeface="Arial" charset="0"/>
              </a:rPr>
              <a:t>CLOUD-NATIVE JOURNEY</a:t>
            </a:r>
            <a:r>
              <a:rPr lang="en-US" sz="2200" b="1" i="0" u="none" strike="noStrike" dirty="0">
                <a:effectLst/>
                <a:latin typeface="Trebuchet MS" charset="0"/>
                <a:ea typeface="Trebuchet MS" charset="0"/>
                <a:cs typeface="Trebuchet MS" charset="0"/>
                <a:sym typeface="Helvetica Neue"/>
              </a:rPr>
              <a:t> </a:t>
            </a:r>
            <a:r>
              <a:rPr lang="en-US" sz="2200" b="0" i="0" u="none" strike="noStrike" dirty="0">
                <a:effectLst/>
                <a:latin typeface="Trebuchet MS" charset="0"/>
                <a:ea typeface="Trebuchet MS" charset="0"/>
                <a:cs typeface="Trebuchet MS" charset="0"/>
                <a:sym typeface="Helvetica Neue"/>
              </a:rPr>
              <a:t>where there are lots of smaller teams working on smaller individual components of an entire application, independently pushing changes into production</a:t>
            </a:r>
          </a:p>
          <a:p>
            <a:pPr rtl="0"/>
            <a:endParaRPr lang="en-US" sz="2200" b="0" i="0" u="none" strike="noStrike" dirty="0">
              <a:effectLst/>
              <a:latin typeface="Trebuchet MS" charset="0"/>
              <a:sym typeface="Helvetica Neue"/>
            </a:endParaRPr>
          </a:p>
          <a:p>
            <a:pPr rtl="0"/>
            <a:r>
              <a:rPr lang="en-US" dirty="0"/>
              <a:t>It’s not just the technology that’s changing, its also the way we build and deliver software. No longer are there large monolithic applications built by big engineering teams who then punt it over to ops teams to release into production. Companies are moving towards this microservices based architectures where the infrastructure is no longer </a:t>
            </a:r>
            <a:r>
              <a:rPr lang="en-US" dirty="0" err="1"/>
              <a:t>silo’d</a:t>
            </a:r>
            <a:r>
              <a:rPr lang="en-US" dirty="0"/>
              <a:t>, everything is interconnected, you’re running hundreds or thousands of containers in production and you’re doing 100x more releases than you previously were.</a:t>
            </a:r>
            <a:endParaRPr lang="en-US" b="0" dirty="0">
              <a:effectLst/>
            </a:endParaRPr>
          </a:p>
          <a:p>
            <a:br>
              <a:rPr lang="en-US" dirty="0"/>
            </a:br>
            <a:endParaRPr lang="en-US" dirty="0"/>
          </a:p>
        </p:txBody>
      </p:sp>
    </p:spTree>
    <p:extLst>
      <p:ext uri="{BB962C8B-B14F-4D97-AF65-F5344CB8AC3E}">
        <p14:creationId xmlns:p14="http://schemas.microsoft.com/office/powerpoint/2010/main" val="250056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a:effectLst/>
                <a:latin typeface="Trebuchet MS" charset="0"/>
                <a:ea typeface="Trebuchet MS" charset="0"/>
                <a:cs typeface="Trebuchet MS" charset="0"/>
                <a:sym typeface="Helvetica Neue"/>
              </a:rPr>
              <a:t>Simplified the Hierarchy of Monitoring Needs into three layers, each of which must be met before progressing to the next:</a:t>
            </a:r>
          </a:p>
          <a:p>
            <a:r>
              <a:rPr lang="en-US" sz="2200" b="1" i="0" dirty="0">
                <a:effectLst/>
                <a:latin typeface="Trebuchet MS" charset="0"/>
                <a:ea typeface="Trebuchet MS" charset="0"/>
                <a:cs typeface="Trebuchet MS" charset="0"/>
                <a:sym typeface="Helvetica Neue"/>
              </a:rPr>
              <a:t>Reactive Monitoring.</a:t>
            </a:r>
            <a:r>
              <a:rPr lang="en-US" sz="2200" b="0" i="0" dirty="0">
                <a:effectLst/>
                <a:latin typeface="Trebuchet MS" charset="0"/>
                <a:ea typeface="Trebuchet MS" charset="0"/>
                <a:cs typeface="Trebuchet MS" charset="0"/>
                <a:sym typeface="Helvetica Neue"/>
              </a:rPr>
              <a:t> At any given time, which parts of your service are up or down?</a:t>
            </a:r>
          </a:p>
          <a:p>
            <a:r>
              <a:rPr lang="en-US" sz="2200" b="1" i="0" dirty="0">
                <a:effectLst/>
                <a:latin typeface="Trebuchet MS" charset="0"/>
                <a:ea typeface="Trebuchet MS" charset="0"/>
                <a:cs typeface="Trebuchet MS" charset="0"/>
                <a:sym typeface="Helvetica Neue"/>
              </a:rPr>
              <a:t>Proactive Monitoring.</a:t>
            </a:r>
            <a:r>
              <a:rPr lang="en-US" sz="2200" b="0" i="0" dirty="0">
                <a:effectLst/>
                <a:latin typeface="Trebuchet MS" charset="0"/>
                <a:ea typeface="Trebuchet MS" charset="0"/>
                <a:cs typeface="Trebuchet MS" charset="0"/>
                <a:sym typeface="Helvetica Neue"/>
              </a:rPr>
              <a:t> Actively manage quality and performance. Identify and isolate issues before they impact users. Roll back changes or deploy fixes before a problem escalates.</a:t>
            </a:r>
          </a:p>
          <a:p>
            <a:r>
              <a:rPr lang="en-US" sz="2200" b="1" i="0" dirty="0">
                <a:effectLst/>
                <a:latin typeface="Trebuchet MS" charset="0"/>
                <a:ea typeface="Trebuchet MS" charset="0"/>
                <a:cs typeface="Trebuchet MS" charset="0"/>
                <a:sym typeface="Helvetica Neue"/>
              </a:rPr>
              <a:t>Business Value.</a:t>
            </a:r>
            <a:r>
              <a:rPr lang="en-US" sz="2200" b="0" i="0" dirty="0">
                <a:effectLst/>
                <a:latin typeface="Trebuchet MS" charset="0"/>
                <a:ea typeface="Trebuchet MS" charset="0"/>
                <a:cs typeface="Trebuchet MS" charset="0"/>
                <a:sym typeface="Helvetica Neue"/>
              </a:rPr>
              <a:t> Correlate user and business metrics with infrastructure and application metrics to make decisions that drive new outcomes and desired results.</a:t>
            </a:r>
          </a:p>
          <a:p>
            <a:endParaRPr lang="en-US" sz="2200" b="0" i="0" dirty="0">
              <a:effectLst/>
              <a:latin typeface="Trebuchet MS" charset="0"/>
              <a:ea typeface="Trebuchet MS" charset="0"/>
              <a:cs typeface="Trebuchet MS" charset="0"/>
              <a:sym typeface="Helvetica Neue"/>
            </a:endParaRPr>
          </a:p>
          <a:p>
            <a:r>
              <a:rPr lang="en-US" sz="2200" b="0" i="0" dirty="0">
                <a:effectLst/>
                <a:latin typeface="Trebuchet MS" charset="0"/>
                <a:ea typeface="Trebuchet MS" charset="0"/>
                <a:cs typeface="Trebuchet MS" charset="0"/>
                <a:sym typeface="Helvetica Neue"/>
              </a:rPr>
              <a:t>New APPS need a new way of monitoring. By shifting from a static view of your infrastructure to a </a:t>
            </a:r>
            <a:r>
              <a:rPr lang="en-US" sz="2200" b="1" i="0" u="none" strike="noStrike" dirty="0">
                <a:effectLst/>
                <a:latin typeface="Trebuchet MS" charset="0"/>
                <a:ea typeface="Trebuchet MS" charset="0"/>
                <a:cs typeface="Trebuchet MS" charset="0"/>
                <a:sym typeface="Helvetica Neue"/>
                <a:hlinkClick r:id="rId3"/>
              </a:rPr>
              <a:t>metrics view</a:t>
            </a:r>
            <a:r>
              <a:rPr lang="en-US" sz="2200" b="0" i="0" dirty="0">
                <a:effectLst/>
                <a:latin typeface="Trebuchet MS" charset="0"/>
                <a:ea typeface="Trebuchet MS" charset="0"/>
                <a:cs typeface="Trebuchet MS" charset="0"/>
                <a:sym typeface="Helvetica Neue"/>
              </a:rPr>
              <a:t>, the entire organization can aggregate and interact with a breadth of streaming time series data across the entire stack. For the first time, you can alert on any metric that matters to your use case and compare to meaningful historical patterns and populations to evolve your signal as your services and infrastructure change.</a:t>
            </a:r>
          </a:p>
          <a:p>
            <a:r>
              <a:rPr lang="en-US" sz="2200" b="0" i="0" dirty="0">
                <a:effectLst/>
                <a:latin typeface="Trebuchet MS" charset="0"/>
                <a:ea typeface="Trebuchet MS" charset="0"/>
                <a:cs typeface="Trebuchet MS" charset="0"/>
                <a:sym typeface="Helvetica Neue"/>
              </a:rPr>
              <a:t>Once you’ve applied meaningful metrics and alerts to your modern environment and overcome the most basic challenges related to the pace of change, you’ll already have the tools to advance towards the next levels of the monitoring hierarchy and the context for a more meaningful analytical approach to both your infrastructure and application operations and your business and customer objectives.</a:t>
            </a:r>
          </a:p>
          <a:p>
            <a:endParaRPr lang="en-US" dirty="0"/>
          </a:p>
        </p:txBody>
      </p:sp>
    </p:spTree>
    <p:extLst>
      <p:ext uri="{BB962C8B-B14F-4D97-AF65-F5344CB8AC3E}">
        <p14:creationId xmlns:p14="http://schemas.microsoft.com/office/powerpoint/2010/main" val="127345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828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Title">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1" y="0"/>
            <a:ext cx="12191999" cy="6858001"/>
          </a:xfrm>
          <a:prstGeom prst="rect">
            <a:avLst/>
          </a:prstGeom>
          <a:gradFill flip="none" rotWithShape="1">
            <a:gsLst>
              <a:gs pos="0">
                <a:schemeClr val="accent2">
                  <a:lumMod val="75000"/>
                </a:schemeClr>
              </a:gs>
              <a:gs pos="100000">
                <a:schemeClr val="accent1"/>
              </a:gs>
            </a:gsLst>
            <a:lin ang="189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Trebuchet MS"/>
              <a:ea typeface="Trebuchet MS"/>
              <a:cs typeface="Trebuchet MS"/>
              <a:sym typeface="Trebuchet MS"/>
            </a:endParaRPr>
          </a:p>
        </p:txBody>
      </p:sp>
      <p:sp>
        <p:nvSpPr>
          <p:cNvPr id="7" name="Title Placeholder 13"/>
          <p:cNvSpPr>
            <a:spLocks noGrp="1"/>
          </p:cNvSpPr>
          <p:nvPr>
            <p:ph type="title"/>
          </p:nvPr>
        </p:nvSpPr>
        <p:spPr>
          <a:xfrm>
            <a:off x="1054443" y="4095680"/>
            <a:ext cx="10515600" cy="761134"/>
          </a:xfrm>
          <a:prstGeom prst="rect">
            <a:avLst/>
          </a:prstGeom>
        </p:spPr>
        <p:txBody>
          <a:bodyPr vert="horz" lIns="0" tIns="0" rIns="0" bIns="0" rtlCol="0" anchor="t" anchorCtr="0">
            <a:noAutofit/>
          </a:bodyPr>
          <a:lstStyle>
            <a:lvl1pPr algn="l">
              <a:defRPr sz="3600" b="1"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Freeform 14"/>
          <p:cNvSpPr/>
          <p:nvPr/>
        </p:nvSpPr>
        <p:spPr>
          <a:xfrm>
            <a:off x="-1" y="382940"/>
            <a:ext cx="12193397" cy="3310128"/>
          </a:xfrm>
          <a:custGeom>
            <a:avLst/>
            <a:gdLst>
              <a:gd name="connsiteX0" fmla="*/ 0 w 12243816"/>
              <a:gd name="connsiteY0" fmla="*/ 1792224 h 3310128"/>
              <a:gd name="connsiteX1" fmla="*/ 1819656 w 12243816"/>
              <a:gd name="connsiteY1" fmla="*/ 0 h 3310128"/>
              <a:gd name="connsiteX2" fmla="*/ 5294376 w 12243816"/>
              <a:gd name="connsiteY2" fmla="*/ 1911096 h 3310128"/>
              <a:gd name="connsiteX3" fmla="*/ 9208008 w 12243816"/>
              <a:gd name="connsiteY3" fmla="*/ 905256 h 3310128"/>
              <a:gd name="connsiteX4" fmla="*/ 11329416 w 12243816"/>
              <a:gd name="connsiteY4" fmla="*/ 2834640 h 3310128"/>
              <a:gd name="connsiteX5" fmla="*/ 12243816 w 12243816"/>
              <a:gd name="connsiteY5" fmla="*/ 1481328 h 3310128"/>
              <a:gd name="connsiteX6" fmla="*/ 12234672 w 12243816"/>
              <a:gd name="connsiteY6" fmla="*/ 2075688 h 3310128"/>
              <a:gd name="connsiteX7" fmla="*/ 11338560 w 12243816"/>
              <a:gd name="connsiteY7" fmla="*/ 3017520 h 3310128"/>
              <a:gd name="connsiteX8" fmla="*/ 9144000 w 12243816"/>
              <a:gd name="connsiteY8" fmla="*/ 1499616 h 3310128"/>
              <a:gd name="connsiteX9" fmla="*/ 6839712 w 12243816"/>
              <a:gd name="connsiteY9" fmla="*/ 1883664 h 3310128"/>
              <a:gd name="connsiteX10" fmla="*/ 4919472 w 12243816"/>
              <a:gd name="connsiteY10" fmla="*/ 3310128 h 3310128"/>
              <a:gd name="connsiteX11" fmla="*/ 3209544 w 12243816"/>
              <a:gd name="connsiteY11" fmla="*/ 969264 h 3310128"/>
              <a:gd name="connsiteX12" fmla="*/ 0 w 12243816"/>
              <a:gd name="connsiteY12" fmla="*/ 2743200 h 3310128"/>
              <a:gd name="connsiteX13" fmla="*/ 0 w 12243816"/>
              <a:gd name="connsiteY13" fmla="*/ 1792224 h 3310128"/>
              <a:gd name="connsiteX0" fmla="*/ 0 w 12234672"/>
              <a:gd name="connsiteY0" fmla="*/ 1792224 h 3310128"/>
              <a:gd name="connsiteX1" fmla="*/ 1819656 w 12234672"/>
              <a:gd name="connsiteY1" fmla="*/ 0 h 3310128"/>
              <a:gd name="connsiteX2" fmla="*/ 5294376 w 12234672"/>
              <a:gd name="connsiteY2" fmla="*/ 1911096 h 3310128"/>
              <a:gd name="connsiteX3" fmla="*/ 9208008 w 12234672"/>
              <a:gd name="connsiteY3" fmla="*/ 905256 h 3310128"/>
              <a:gd name="connsiteX4" fmla="*/ 11329416 w 12234672"/>
              <a:gd name="connsiteY4" fmla="*/ 2834640 h 3310128"/>
              <a:gd name="connsiteX5" fmla="*/ 12193016 w 12234672"/>
              <a:gd name="connsiteY5" fmla="*/ 1557528 h 3310128"/>
              <a:gd name="connsiteX6" fmla="*/ 12234672 w 12234672"/>
              <a:gd name="connsiteY6" fmla="*/ 2075688 h 3310128"/>
              <a:gd name="connsiteX7" fmla="*/ 11338560 w 12234672"/>
              <a:gd name="connsiteY7" fmla="*/ 3017520 h 3310128"/>
              <a:gd name="connsiteX8" fmla="*/ 9144000 w 12234672"/>
              <a:gd name="connsiteY8" fmla="*/ 1499616 h 3310128"/>
              <a:gd name="connsiteX9" fmla="*/ 6839712 w 12234672"/>
              <a:gd name="connsiteY9" fmla="*/ 1883664 h 3310128"/>
              <a:gd name="connsiteX10" fmla="*/ 4919472 w 12234672"/>
              <a:gd name="connsiteY10" fmla="*/ 3310128 h 3310128"/>
              <a:gd name="connsiteX11" fmla="*/ 3209544 w 12234672"/>
              <a:gd name="connsiteY11" fmla="*/ 969264 h 3310128"/>
              <a:gd name="connsiteX12" fmla="*/ 0 w 12234672"/>
              <a:gd name="connsiteY12" fmla="*/ 2743200 h 3310128"/>
              <a:gd name="connsiteX13" fmla="*/ 0 w 12234672"/>
              <a:gd name="connsiteY13" fmla="*/ 1792224 h 3310128"/>
              <a:gd name="connsiteX0" fmla="*/ 0 w 12193397"/>
              <a:gd name="connsiteY0" fmla="*/ 1792224 h 3310128"/>
              <a:gd name="connsiteX1" fmla="*/ 1819656 w 12193397"/>
              <a:gd name="connsiteY1" fmla="*/ 0 h 3310128"/>
              <a:gd name="connsiteX2" fmla="*/ 5294376 w 12193397"/>
              <a:gd name="connsiteY2" fmla="*/ 1911096 h 3310128"/>
              <a:gd name="connsiteX3" fmla="*/ 9208008 w 12193397"/>
              <a:gd name="connsiteY3" fmla="*/ 905256 h 3310128"/>
              <a:gd name="connsiteX4" fmla="*/ 11329416 w 12193397"/>
              <a:gd name="connsiteY4" fmla="*/ 2834640 h 3310128"/>
              <a:gd name="connsiteX5" fmla="*/ 12193016 w 12193397"/>
              <a:gd name="connsiteY5" fmla="*/ 1557528 h 3310128"/>
              <a:gd name="connsiteX6" fmla="*/ 12193397 w 12193397"/>
              <a:gd name="connsiteY6" fmla="*/ 2104263 h 3310128"/>
              <a:gd name="connsiteX7" fmla="*/ 11338560 w 12193397"/>
              <a:gd name="connsiteY7" fmla="*/ 3017520 h 3310128"/>
              <a:gd name="connsiteX8" fmla="*/ 9144000 w 12193397"/>
              <a:gd name="connsiteY8" fmla="*/ 1499616 h 3310128"/>
              <a:gd name="connsiteX9" fmla="*/ 6839712 w 12193397"/>
              <a:gd name="connsiteY9" fmla="*/ 1883664 h 3310128"/>
              <a:gd name="connsiteX10" fmla="*/ 4919472 w 12193397"/>
              <a:gd name="connsiteY10" fmla="*/ 3310128 h 3310128"/>
              <a:gd name="connsiteX11" fmla="*/ 3209544 w 12193397"/>
              <a:gd name="connsiteY11" fmla="*/ 969264 h 3310128"/>
              <a:gd name="connsiteX12" fmla="*/ 0 w 12193397"/>
              <a:gd name="connsiteY12" fmla="*/ 2743200 h 3310128"/>
              <a:gd name="connsiteX13" fmla="*/ 0 w 12193397"/>
              <a:gd name="connsiteY13" fmla="*/ 1792224 h 331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3397" h="3310128">
                <a:moveTo>
                  <a:pt x="0" y="1792224"/>
                </a:moveTo>
                <a:lnTo>
                  <a:pt x="1819656" y="0"/>
                </a:lnTo>
                <a:lnTo>
                  <a:pt x="5294376" y="1911096"/>
                </a:lnTo>
                <a:lnTo>
                  <a:pt x="9208008" y="905256"/>
                </a:lnTo>
                <a:lnTo>
                  <a:pt x="11329416" y="2834640"/>
                </a:lnTo>
                <a:lnTo>
                  <a:pt x="12193016" y="1557528"/>
                </a:lnTo>
                <a:lnTo>
                  <a:pt x="12193397" y="2104263"/>
                </a:lnTo>
                <a:lnTo>
                  <a:pt x="11338560" y="3017520"/>
                </a:lnTo>
                <a:lnTo>
                  <a:pt x="9144000" y="1499616"/>
                </a:lnTo>
                <a:lnTo>
                  <a:pt x="6839712" y="1883664"/>
                </a:lnTo>
                <a:lnTo>
                  <a:pt x="4919472" y="3310128"/>
                </a:lnTo>
                <a:lnTo>
                  <a:pt x="3209544" y="969264"/>
                </a:lnTo>
                <a:lnTo>
                  <a:pt x="0" y="2743200"/>
                </a:lnTo>
                <a:lnTo>
                  <a:pt x="0" y="1792224"/>
                </a:lnTo>
                <a:close/>
              </a:path>
            </a:pathLst>
          </a:custGeom>
          <a:gradFill flip="none" rotWithShape="1">
            <a:gsLst>
              <a:gs pos="0">
                <a:srgbClr val="6DB528">
                  <a:alpha val="46000"/>
                </a:srgbClr>
              </a:gs>
              <a:gs pos="100000">
                <a:srgbClr val="6FB529"/>
              </a:gs>
            </a:gsLst>
            <a:lin ang="108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6" name="Freeform 15"/>
          <p:cNvSpPr/>
          <p:nvPr/>
        </p:nvSpPr>
        <p:spPr>
          <a:xfrm>
            <a:off x="-4680" y="250298"/>
            <a:ext cx="12199366" cy="2862072"/>
          </a:xfrm>
          <a:custGeom>
            <a:avLst/>
            <a:gdLst>
              <a:gd name="connsiteX0" fmla="*/ 0 w 12243816"/>
              <a:gd name="connsiteY0" fmla="*/ 2478024 h 2862072"/>
              <a:gd name="connsiteX1" fmla="*/ 3364992 w 12243816"/>
              <a:gd name="connsiteY1" fmla="*/ 0 h 2862072"/>
              <a:gd name="connsiteX2" fmla="*/ 5468112 w 12243816"/>
              <a:gd name="connsiteY2" fmla="*/ 1920240 h 2862072"/>
              <a:gd name="connsiteX3" fmla="*/ 6766560 w 12243816"/>
              <a:gd name="connsiteY3" fmla="*/ 1060704 h 2862072"/>
              <a:gd name="connsiteX4" fmla="*/ 9418320 w 12243816"/>
              <a:gd name="connsiteY4" fmla="*/ 2322576 h 2862072"/>
              <a:gd name="connsiteX5" fmla="*/ 12243816 w 12243816"/>
              <a:gd name="connsiteY5" fmla="*/ 1152144 h 2862072"/>
              <a:gd name="connsiteX6" fmla="*/ 12243816 w 12243816"/>
              <a:gd name="connsiteY6" fmla="*/ 1682496 h 2862072"/>
              <a:gd name="connsiteX7" fmla="*/ 9454896 w 12243816"/>
              <a:gd name="connsiteY7" fmla="*/ 2441448 h 2862072"/>
              <a:gd name="connsiteX8" fmla="*/ 7059168 w 12243816"/>
              <a:gd name="connsiteY8" fmla="*/ 1810512 h 2862072"/>
              <a:gd name="connsiteX9" fmla="*/ 5010912 w 12243816"/>
              <a:gd name="connsiteY9" fmla="*/ 2862072 h 2862072"/>
              <a:gd name="connsiteX10" fmla="*/ 2350008 w 12243816"/>
              <a:gd name="connsiteY10" fmla="*/ 1307592 h 2862072"/>
              <a:gd name="connsiteX11" fmla="*/ 9144 w 12243816"/>
              <a:gd name="connsiteY11" fmla="*/ 2843784 h 2862072"/>
              <a:gd name="connsiteX12" fmla="*/ 0 w 12243816"/>
              <a:gd name="connsiteY12" fmla="*/ 2478024 h 2862072"/>
              <a:gd name="connsiteX0" fmla="*/ 0 w 12243816"/>
              <a:gd name="connsiteY0" fmla="*/ 2478024 h 2862072"/>
              <a:gd name="connsiteX1" fmla="*/ 3364992 w 12243816"/>
              <a:gd name="connsiteY1" fmla="*/ 0 h 2862072"/>
              <a:gd name="connsiteX2" fmla="*/ 5468112 w 12243816"/>
              <a:gd name="connsiteY2" fmla="*/ 1920240 h 2862072"/>
              <a:gd name="connsiteX3" fmla="*/ 6766560 w 12243816"/>
              <a:gd name="connsiteY3" fmla="*/ 1060704 h 2862072"/>
              <a:gd name="connsiteX4" fmla="*/ 9418320 w 12243816"/>
              <a:gd name="connsiteY4" fmla="*/ 2322576 h 2862072"/>
              <a:gd name="connsiteX5" fmla="*/ 12199366 w 12243816"/>
              <a:gd name="connsiteY5" fmla="*/ 1171194 h 2862072"/>
              <a:gd name="connsiteX6" fmla="*/ 12243816 w 12243816"/>
              <a:gd name="connsiteY6" fmla="*/ 1682496 h 2862072"/>
              <a:gd name="connsiteX7" fmla="*/ 9454896 w 12243816"/>
              <a:gd name="connsiteY7" fmla="*/ 2441448 h 2862072"/>
              <a:gd name="connsiteX8" fmla="*/ 7059168 w 12243816"/>
              <a:gd name="connsiteY8" fmla="*/ 1810512 h 2862072"/>
              <a:gd name="connsiteX9" fmla="*/ 5010912 w 12243816"/>
              <a:gd name="connsiteY9" fmla="*/ 2862072 h 2862072"/>
              <a:gd name="connsiteX10" fmla="*/ 2350008 w 12243816"/>
              <a:gd name="connsiteY10" fmla="*/ 1307592 h 2862072"/>
              <a:gd name="connsiteX11" fmla="*/ 9144 w 12243816"/>
              <a:gd name="connsiteY11" fmla="*/ 2843784 h 2862072"/>
              <a:gd name="connsiteX12" fmla="*/ 0 w 12243816"/>
              <a:gd name="connsiteY12" fmla="*/ 2478024 h 2862072"/>
              <a:gd name="connsiteX0" fmla="*/ 0 w 12199366"/>
              <a:gd name="connsiteY0" fmla="*/ 2478024 h 2862072"/>
              <a:gd name="connsiteX1" fmla="*/ 3364992 w 12199366"/>
              <a:gd name="connsiteY1" fmla="*/ 0 h 2862072"/>
              <a:gd name="connsiteX2" fmla="*/ 5468112 w 12199366"/>
              <a:gd name="connsiteY2" fmla="*/ 1920240 h 2862072"/>
              <a:gd name="connsiteX3" fmla="*/ 6766560 w 12199366"/>
              <a:gd name="connsiteY3" fmla="*/ 1060704 h 2862072"/>
              <a:gd name="connsiteX4" fmla="*/ 9418320 w 12199366"/>
              <a:gd name="connsiteY4" fmla="*/ 2322576 h 2862072"/>
              <a:gd name="connsiteX5" fmla="*/ 12199366 w 12199366"/>
              <a:gd name="connsiteY5" fmla="*/ 1171194 h 2862072"/>
              <a:gd name="connsiteX6" fmla="*/ 12199366 w 12199366"/>
              <a:gd name="connsiteY6" fmla="*/ 1695196 h 2862072"/>
              <a:gd name="connsiteX7" fmla="*/ 9454896 w 12199366"/>
              <a:gd name="connsiteY7" fmla="*/ 2441448 h 2862072"/>
              <a:gd name="connsiteX8" fmla="*/ 7059168 w 12199366"/>
              <a:gd name="connsiteY8" fmla="*/ 1810512 h 2862072"/>
              <a:gd name="connsiteX9" fmla="*/ 5010912 w 12199366"/>
              <a:gd name="connsiteY9" fmla="*/ 2862072 h 2862072"/>
              <a:gd name="connsiteX10" fmla="*/ 2350008 w 12199366"/>
              <a:gd name="connsiteY10" fmla="*/ 1307592 h 2862072"/>
              <a:gd name="connsiteX11" fmla="*/ 9144 w 12199366"/>
              <a:gd name="connsiteY11" fmla="*/ 2843784 h 2862072"/>
              <a:gd name="connsiteX12" fmla="*/ 0 w 12199366"/>
              <a:gd name="connsiteY12" fmla="*/ 2478024 h 286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9366" h="2862072">
                <a:moveTo>
                  <a:pt x="0" y="2478024"/>
                </a:moveTo>
                <a:lnTo>
                  <a:pt x="3364992" y="0"/>
                </a:lnTo>
                <a:lnTo>
                  <a:pt x="5468112" y="1920240"/>
                </a:lnTo>
                <a:lnTo>
                  <a:pt x="6766560" y="1060704"/>
                </a:lnTo>
                <a:lnTo>
                  <a:pt x="9418320" y="2322576"/>
                </a:lnTo>
                <a:lnTo>
                  <a:pt x="12199366" y="1171194"/>
                </a:lnTo>
                <a:lnTo>
                  <a:pt x="12199366" y="1695196"/>
                </a:lnTo>
                <a:lnTo>
                  <a:pt x="9454896" y="2441448"/>
                </a:lnTo>
                <a:lnTo>
                  <a:pt x="7059168" y="1810512"/>
                </a:lnTo>
                <a:lnTo>
                  <a:pt x="5010912" y="2862072"/>
                </a:lnTo>
                <a:lnTo>
                  <a:pt x="2350008" y="1307592"/>
                </a:lnTo>
                <a:lnTo>
                  <a:pt x="9144" y="2843784"/>
                </a:lnTo>
                <a:lnTo>
                  <a:pt x="0" y="2478024"/>
                </a:lnTo>
                <a:close/>
              </a:path>
            </a:pathLst>
          </a:custGeom>
          <a:gradFill flip="none" rotWithShape="0">
            <a:gsLst>
              <a:gs pos="88000">
                <a:schemeClr val="accent2">
                  <a:alpha val="61000"/>
                  <a:lumMod val="70000"/>
                </a:schemeClr>
              </a:gs>
              <a:gs pos="35000">
                <a:srgbClr val="92D050">
                  <a:alpha val="45000"/>
                </a:srgbClr>
              </a:gs>
            </a:gsLst>
            <a:lin ang="108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4" name="Freeform 13"/>
          <p:cNvSpPr/>
          <p:nvPr/>
        </p:nvSpPr>
        <p:spPr>
          <a:xfrm>
            <a:off x="3270" y="683906"/>
            <a:ext cx="12187332" cy="2962656"/>
          </a:xfrm>
          <a:custGeom>
            <a:avLst/>
            <a:gdLst>
              <a:gd name="connsiteX0" fmla="*/ 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0 w 12280392"/>
              <a:gd name="connsiteY11" fmla="*/ 2615184 h 2962656"/>
              <a:gd name="connsiteX0" fmla="*/ 1524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15240 w 12280392"/>
              <a:gd name="connsiteY11" fmla="*/ 2615184 h 2962656"/>
              <a:gd name="connsiteX0" fmla="*/ 1524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15240 w 12280392"/>
              <a:gd name="connsiteY11" fmla="*/ 2615184 h 2962656"/>
              <a:gd name="connsiteX0" fmla="*/ 0 w 12361672"/>
              <a:gd name="connsiteY0" fmla="*/ 2716784 h 2962656"/>
              <a:gd name="connsiteX1" fmla="*/ 81280 w 12361672"/>
              <a:gd name="connsiteY1" fmla="*/ 2615184 h 2962656"/>
              <a:gd name="connsiteX2" fmla="*/ 3135376 w 12361672"/>
              <a:gd name="connsiteY2" fmla="*/ 1536192 h 2962656"/>
              <a:gd name="connsiteX3" fmla="*/ 8868664 w 12361672"/>
              <a:gd name="connsiteY3" fmla="*/ 2633472 h 2962656"/>
              <a:gd name="connsiteX4" fmla="*/ 11410696 w 12361672"/>
              <a:gd name="connsiteY4" fmla="*/ 0 h 2962656"/>
              <a:gd name="connsiteX5" fmla="*/ 12361672 w 12361672"/>
              <a:gd name="connsiteY5" fmla="*/ 228600 h 2962656"/>
              <a:gd name="connsiteX6" fmla="*/ 12343384 w 12361672"/>
              <a:gd name="connsiteY6" fmla="*/ 466344 h 2962656"/>
              <a:gd name="connsiteX7" fmla="*/ 11611864 w 12361672"/>
              <a:gd name="connsiteY7" fmla="*/ 438912 h 2962656"/>
              <a:gd name="connsiteX8" fmla="*/ 9591040 w 12361672"/>
              <a:gd name="connsiteY8" fmla="*/ 2962656 h 2962656"/>
              <a:gd name="connsiteX9" fmla="*/ 3363976 w 12361672"/>
              <a:gd name="connsiteY9" fmla="*/ 2203704 h 2962656"/>
              <a:gd name="connsiteX10" fmla="*/ 99568 w 12361672"/>
              <a:gd name="connsiteY10" fmla="*/ 2871216 h 2962656"/>
              <a:gd name="connsiteX11" fmla="*/ 0 w 12361672"/>
              <a:gd name="connsiteY11" fmla="*/ 2716784 h 2962656"/>
              <a:gd name="connsiteX0" fmla="*/ 0 w 12361672"/>
              <a:gd name="connsiteY0" fmla="*/ 2716784 h 2962656"/>
              <a:gd name="connsiteX1" fmla="*/ 130485 w 12361672"/>
              <a:gd name="connsiteY1" fmla="*/ 2606984 h 2962656"/>
              <a:gd name="connsiteX2" fmla="*/ 3135376 w 12361672"/>
              <a:gd name="connsiteY2" fmla="*/ 1536192 h 2962656"/>
              <a:gd name="connsiteX3" fmla="*/ 8868664 w 12361672"/>
              <a:gd name="connsiteY3" fmla="*/ 2633472 h 2962656"/>
              <a:gd name="connsiteX4" fmla="*/ 11410696 w 12361672"/>
              <a:gd name="connsiteY4" fmla="*/ 0 h 2962656"/>
              <a:gd name="connsiteX5" fmla="*/ 12361672 w 12361672"/>
              <a:gd name="connsiteY5" fmla="*/ 228600 h 2962656"/>
              <a:gd name="connsiteX6" fmla="*/ 12343384 w 12361672"/>
              <a:gd name="connsiteY6" fmla="*/ 466344 h 2962656"/>
              <a:gd name="connsiteX7" fmla="*/ 11611864 w 12361672"/>
              <a:gd name="connsiteY7" fmla="*/ 438912 h 2962656"/>
              <a:gd name="connsiteX8" fmla="*/ 9591040 w 12361672"/>
              <a:gd name="connsiteY8" fmla="*/ 2962656 h 2962656"/>
              <a:gd name="connsiteX9" fmla="*/ 3363976 w 12361672"/>
              <a:gd name="connsiteY9" fmla="*/ 2203704 h 2962656"/>
              <a:gd name="connsiteX10" fmla="*/ 99568 w 12361672"/>
              <a:gd name="connsiteY10" fmla="*/ 2871216 h 2962656"/>
              <a:gd name="connsiteX11" fmla="*/ 0 w 12361672"/>
              <a:gd name="connsiteY11" fmla="*/ 2716784 h 2962656"/>
              <a:gd name="connsiteX0" fmla="*/ 2953 w 12262114"/>
              <a:gd name="connsiteY0" fmla="*/ 2720885 h 2962656"/>
              <a:gd name="connsiteX1" fmla="*/ 30927 w 12262114"/>
              <a:gd name="connsiteY1" fmla="*/ 2606984 h 2962656"/>
              <a:gd name="connsiteX2" fmla="*/ 3035818 w 12262114"/>
              <a:gd name="connsiteY2" fmla="*/ 1536192 h 2962656"/>
              <a:gd name="connsiteX3" fmla="*/ 8769106 w 12262114"/>
              <a:gd name="connsiteY3" fmla="*/ 2633472 h 2962656"/>
              <a:gd name="connsiteX4" fmla="*/ 11311138 w 12262114"/>
              <a:gd name="connsiteY4" fmla="*/ 0 h 2962656"/>
              <a:gd name="connsiteX5" fmla="*/ 12262114 w 12262114"/>
              <a:gd name="connsiteY5" fmla="*/ 228600 h 2962656"/>
              <a:gd name="connsiteX6" fmla="*/ 12243826 w 12262114"/>
              <a:gd name="connsiteY6" fmla="*/ 466344 h 2962656"/>
              <a:gd name="connsiteX7" fmla="*/ 11512306 w 12262114"/>
              <a:gd name="connsiteY7" fmla="*/ 438912 h 2962656"/>
              <a:gd name="connsiteX8" fmla="*/ 9491482 w 12262114"/>
              <a:gd name="connsiteY8" fmla="*/ 2962656 h 2962656"/>
              <a:gd name="connsiteX9" fmla="*/ 3264418 w 12262114"/>
              <a:gd name="connsiteY9" fmla="*/ 2203704 h 2962656"/>
              <a:gd name="connsiteX10" fmla="*/ 10 w 12262114"/>
              <a:gd name="connsiteY10" fmla="*/ 2871216 h 2962656"/>
              <a:gd name="connsiteX11" fmla="*/ 2953 w 12262114"/>
              <a:gd name="connsiteY11" fmla="*/ 2720885 h 2962656"/>
              <a:gd name="connsiteX0" fmla="*/ 3040 w 12262201"/>
              <a:gd name="connsiteY0" fmla="*/ 2720885 h 2962656"/>
              <a:gd name="connsiteX1" fmla="*/ 31014 w 12262201"/>
              <a:gd name="connsiteY1" fmla="*/ 2606984 h 2962656"/>
              <a:gd name="connsiteX2" fmla="*/ 3035905 w 12262201"/>
              <a:gd name="connsiteY2" fmla="*/ 1536192 h 2962656"/>
              <a:gd name="connsiteX3" fmla="*/ 8769193 w 12262201"/>
              <a:gd name="connsiteY3" fmla="*/ 2633472 h 2962656"/>
              <a:gd name="connsiteX4" fmla="*/ 11311225 w 12262201"/>
              <a:gd name="connsiteY4" fmla="*/ 0 h 2962656"/>
              <a:gd name="connsiteX5" fmla="*/ 12262201 w 12262201"/>
              <a:gd name="connsiteY5" fmla="*/ 228600 h 2962656"/>
              <a:gd name="connsiteX6" fmla="*/ 12243913 w 12262201"/>
              <a:gd name="connsiteY6" fmla="*/ 466344 h 2962656"/>
              <a:gd name="connsiteX7" fmla="*/ 11512393 w 12262201"/>
              <a:gd name="connsiteY7" fmla="*/ 438912 h 2962656"/>
              <a:gd name="connsiteX8" fmla="*/ 9491569 w 12262201"/>
              <a:gd name="connsiteY8" fmla="*/ 2962656 h 2962656"/>
              <a:gd name="connsiteX9" fmla="*/ 3264505 w 12262201"/>
              <a:gd name="connsiteY9" fmla="*/ 2203704 h 2962656"/>
              <a:gd name="connsiteX10" fmla="*/ 97 w 12262201"/>
              <a:gd name="connsiteY10" fmla="*/ 2871216 h 2962656"/>
              <a:gd name="connsiteX11" fmla="*/ 3040 w 12262201"/>
              <a:gd name="connsiteY11" fmla="*/ 2720885 h 2962656"/>
              <a:gd name="connsiteX0" fmla="*/ 0 w 12259161"/>
              <a:gd name="connsiteY0" fmla="*/ 2720885 h 2962656"/>
              <a:gd name="connsiteX1" fmla="*/ 27974 w 12259161"/>
              <a:gd name="connsiteY1" fmla="*/ 2606984 h 2962656"/>
              <a:gd name="connsiteX2" fmla="*/ 3032865 w 12259161"/>
              <a:gd name="connsiteY2" fmla="*/ 1536192 h 2962656"/>
              <a:gd name="connsiteX3" fmla="*/ 8766153 w 12259161"/>
              <a:gd name="connsiteY3" fmla="*/ 2633472 h 2962656"/>
              <a:gd name="connsiteX4" fmla="*/ 11308185 w 12259161"/>
              <a:gd name="connsiteY4" fmla="*/ 0 h 2962656"/>
              <a:gd name="connsiteX5" fmla="*/ 12259161 w 12259161"/>
              <a:gd name="connsiteY5" fmla="*/ 228600 h 2962656"/>
              <a:gd name="connsiteX6" fmla="*/ 12240873 w 12259161"/>
              <a:gd name="connsiteY6" fmla="*/ 466344 h 2962656"/>
              <a:gd name="connsiteX7" fmla="*/ 11509353 w 12259161"/>
              <a:gd name="connsiteY7" fmla="*/ 438912 h 2962656"/>
              <a:gd name="connsiteX8" fmla="*/ 9488529 w 12259161"/>
              <a:gd name="connsiteY8" fmla="*/ 2962656 h 2962656"/>
              <a:gd name="connsiteX9" fmla="*/ 3261465 w 12259161"/>
              <a:gd name="connsiteY9" fmla="*/ 2203704 h 2962656"/>
              <a:gd name="connsiteX10" fmla="*/ 38062 w 12259161"/>
              <a:gd name="connsiteY10" fmla="*/ 2863015 h 2962656"/>
              <a:gd name="connsiteX11" fmla="*/ 0 w 12259161"/>
              <a:gd name="connsiteY11" fmla="*/ 2720885 h 2962656"/>
              <a:gd name="connsiteX0" fmla="*/ 8930 w 12231187"/>
              <a:gd name="connsiteY0" fmla="*/ 2712684 h 2962656"/>
              <a:gd name="connsiteX1" fmla="*/ 0 w 12231187"/>
              <a:gd name="connsiteY1" fmla="*/ 2606984 h 2962656"/>
              <a:gd name="connsiteX2" fmla="*/ 3004891 w 12231187"/>
              <a:gd name="connsiteY2" fmla="*/ 1536192 h 2962656"/>
              <a:gd name="connsiteX3" fmla="*/ 8738179 w 12231187"/>
              <a:gd name="connsiteY3" fmla="*/ 2633472 h 2962656"/>
              <a:gd name="connsiteX4" fmla="*/ 11280211 w 12231187"/>
              <a:gd name="connsiteY4" fmla="*/ 0 h 2962656"/>
              <a:gd name="connsiteX5" fmla="*/ 12231187 w 12231187"/>
              <a:gd name="connsiteY5" fmla="*/ 228600 h 2962656"/>
              <a:gd name="connsiteX6" fmla="*/ 12212899 w 12231187"/>
              <a:gd name="connsiteY6" fmla="*/ 466344 h 2962656"/>
              <a:gd name="connsiteX7" fmla="*/ 11481379 w 12231187"/>
              <a:gd name="connsiteY7" fmla="*/ 438912 h 2962656"/>
              <a:gd name="connsiteX8" fmla="*/ 9460555 w 12231187"/>
              <a:gd name="connsiteY8" fmla="*/ 2962656 h 2962656"/>
              <a:gd name="connsiteX9" fmla="*/ 3233491 w 12231187"/>
              <a:gd name="connsiteY9" fmla="*/ 2203704 h 2962656"/>
              <a:gd name="connsiteX10" fmla="*/ 10088 w 12231187"/>
              <a:gd name="connsiteY10" fmla="*/ 2863015 h 2962656"/>
              <a:gd name="connsiteX11" fmla="*/ 8930 w 12231187"/>
              <a:gd name="connsiteY11" fmla="*/ 2712684 h 2962656"/>
              <a:gd name="connsiteX0" fmla="*/ 0 w 12222257"/>
              <a:gd name="connsiteY0" fmla="*/ 2712684 h 2962656"/>
              <a:gd name="connsiteX1" fmla="*/ 3371 w 12222257"/>
              <a:gd name="connsiteY1" fmla="*/ 2602884 h 2962656"/>
              <a:gd name="connsiteX2" fmla="*/ 2995961 w 12222257"/>
              <a:gd name="connsiteY2" fmla="*/ 1536192 h 2962656"/>
              <a:gd name="connsiteX3" fmla="*/ 8729249 w 12222257"/>
              <a:gd name="connsiteY3" fmla="*/ 2633472 h 2962656"/>
              <a:gd name="connsiteX4" fmla="*/ 11271281 w 12222257"/>
              <a:gd name="connsiteY4" fmla="*/ 0 h 2962656"/>
              <a:gd name="connsiteX5" fmla="*/ 12222257 w 12222257"/>
              <a:gd name="connsiteY5" fmla="*/ 228600 h 2962656"/>
              <a:gd name="connsiteX6" fmla="*/ 12203969 w 12222257"/>
              <a:gd name="connsiteY6" fmla="*/ 466344 h 2962656"/>
              <a:gd name="connsiteX7" fmla="*/ 11472449 w 12222257"/>
              <a:gd name="connsiteY7" fmla="*/ 438912 h 2962656"/>
              <a:gd name="connsiteX8" fmla="*/ 9451625 w 12222257"/>
              <a:gd name="connsiteY8" fmla="*/ 2962656 h 2962656"/>
              <a:gd name="connsiteX9" fmla="*/ 3224561 w 12222257"/>
              <a:gd name="connsiteY9" fmla="*/ 2203704 h 2962656"/>
              <a:gd name="connsiteX10" fmla="*/ 1158 w 12222257"/>
              <a:gd name="connsiteY10" fmla="*/ 2863015 h 2962656"/>
              <a:gd name="connsiteX11" fmla="*/ 0 w 12222257"/>
              <a:gd name="connsiteY11" fmla="*/ 2712684 h 2962656"/>
              <a:gd name="connsiteX0" fmla="*/ 0 w 12203969"/>
              <a:gd name="connsiteY0" fmla="*/ 2712684 h 2962656"/>
              <a:gd name="connsiteX1" fmla="*/ 3371 w 12203969"/>
              <a:gd name="connsiteY1" fmla="*/ 2602884 h 2962656"/>
              <a:gd name="connsiteX2" fmla="*/ 2995961 w 12203969"/>
              <a:gd name="connsiteY2" fmla="*/ 1536192 h 2962656"/>
              <a:gd name="connsiteX3" fmla="*/ 8729249 w 12203969"/>
              <a:gd name="connsiteY3" fmla="*/ 2633472 h 2962656"/>
              <a:gd name="connsiteX4" fmla="*/ 11271281 w 12203969"/>
              <a:gd name="connsiteY4" fmla="*/ 0 h 2962656"/>
              <a:gd name="connsiteX5" fmla="*/ 12187332 w 12203969"/>
              <a:gd name="connsiteY5" fmla="*/ 219075 h 2962656"/>
              <a:gd name="connsiteX6" fmla="*/ 12203969 w 12203969"/>
              <a:gd name="connsiteY6" fmla="*/ 466344 h 2962656"/>
              <a:gd name="connsiteX7" fmla="*/ 11472449 w 12203969"/>
              <a:gd name="connsiteY7" fmla="*/ 438912 h 2962656"/>
              <a:gd name="connsiteX8" fmla="*/ 9451625 w 12203969"/>
              <a:gd name="connsiteY8" fmla="*/ 2962656 h 2962656"/>
              <a:gd name="connsiteX9" fmla="*/ 3224561 w 12203969"/>
              <a:gd name="connsiteY9" fmla="*/ 2203704 h 2962656"/>
              <a:gd name="connsiteX10" fmla="*/ 1158 w 12203969"/>
              <a:gd name="connsiteY10" fmla="*/ 2863015 h 2962656"/>
              <a:gd name="connsiteX11" fmla="*/ 0 w 12203969"/>
              <a:gd name="connsiteY11" fmla="*/ 2712684 h 2962656"/>
              <a:gd name="connsiteX0" fmla="*/ 0 w 12187332"/>
              <a:gd name="connsiteY0" fmla="*/ 2712684 h 2962656"/>
              <a:gd name="connsiteX1" fmla="*/ 3371 w 12187332"/>
              <a:gd name="connsiteY1" fmla="*/ 2602884 h 2962656"/>
              <a:gd name="connsiteX2" fmla="*/ 2995961 w 12187332"/>
              <a:gd name="connsiteY2" fmla="*/ 1536192 h 2962656"/>
              <a:gd name="connsiteX3" fmla="*/ 8729249 w 12187332"/>
              <a:gd name="connsiteY3" fmla="*/ 2633472 h 2962656"/>
              <a:gd name="connsiteX4" fmla="*/ 11271281 w 12187332"/>
              <a:gd name="connsiteY4" fmla="*/ 0 h 2962656"/>
              <a:gd name="connsiteX5" fmla="*/ 12187332 w 12187332"/>
              <a:gd name="connsiteY5" fmla="*/ 219075 h 2962656"/>
              <a:gd name="connsiteX6" fmla="*/ 12184919 w 12187332"/>
              <a:gd name="connsiteY6" fmla="*/ 466344 h 2962656"/>
              <a:gd name="connsiteX7" fmla="*/ 11472449 w 12187332"/>
              <a:gd name="connsiteY7" fmla="*/ 438912 h 2962656"/>
              <a:gd name="connsiteX8" fmla="*/ 9451625 w 12187332"/>
              <a:gd name="connsiteY8" fmla="*/ 2962656 h 2962656"/>
              <a:gd name="connsiteX9" fmla="*/ 3224561 w 12187332"/>
              <a:gd name="connsiteY9" fmla="*/ 2203704 h 2962656"/>
              <a:gd name="connsiteX10" fmla="*/ 1158 w 12187332"/>
              <a:gd name="connsiteY10" fmla="*/ 2863015 h 2962656"/>
              <a:gd name="connsiteX11" fmla="*/ 0 w 12187332"/>
              <a:gd name="connsiteY11" fmla="*/ 2712684 h 296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7332" h="2962656">
                <a:moveTo>
                  <a:pt x="0" y="2712684"/>
                </a:moveTo>
                <a:lnTo>
                  <a:pt x="3371" y="2602884"/>
                </a:lnTo>
                <a:lnTo>
                  <a:pt x="2995961" y="1536192"/>
                </a:lnTo>
                <a:lnTo>
                  <a:pt x="8729249" y="2633472"/>
                </a:lnTo>
                <a:lnTo>
                  <a:pt x="11271281" y="0"/>
                </a:lnTo>
                <a:lnTo>
                  <a:pt x="12187332" y="219075"/>
                </a:lnTo>
                <a:cubicBezTo>
                  <a:pt x="12186528" y="301498"/>
                  <a:pt x="12185723" y="383921"/>
                  <a:pt x="12184919" y="466344"/>
                </a:cubicBezTo>
                <a:lnTo>
                  <a:pt x="11472449" y="438912"/>
                </a:lnTo>
                <a:lnTo>
                  <a:pt x="9451625" y="2962656"/>
                </a:lnTo>
                <a:lnTo>
                  <a:pt x="3224561" y="2203704"/>
                </a:lnTo>
                <a:lnTo>
                  <a:pt x="1158" y="2863015"/>
                </a:lnTo>
                <a:cubicBezTo>
                  <a:pt x="142" y="2777671"/>
                  <a:pt x="3408" y="2835911"/>
                  <a:pt x="0" y="2712684"/>
                </a:cubicBezTo>
                <a:close/>
              </a:path>
            </a:pathLst>
          </a:custGeom>
          <a:gradFill flip="none" rotWithShape="1">
            <a:gsLst>
              <a:gs pos="0">
                <a:srgbClr val="256E00"/>
              </a:gs>
              <a:gs pos="74000">
                <a:schemeClr val="accent1">
                  <a:alpha val="55000"/>
                  <a:lumMod val="98000"/>
                  <a:lumOff val="2000"/>
                </a:schemeClr>
              </a:gs>
            </a:gsLst>
            <a:lin ang="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1" name="TextBox 10"/>
          <p:cNvSpPr txBox="1"/>
          <p:nvPr/>
        </p:nvSpPr>
        <p:spPr>
          <a:xfrm>
            <a:off x="1054443" y="6394861"/>
            <a:ext cx="2576665" cy="4631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Confidential </a:t>
            </a:r>
            <a:r>
              <a:rPr kumimoji="0" lang="en-US" sz="850" b="0" i="0" u="none" strike="noStrike" cap="none" spc="100" normalizeH="0" baseline="0" dirty="0">
                <a:ln>
                  <a:noFill/>
                </a:ln>
                <a:solidFill>
                  <a:schemeClr val="bg1"/>
                </a:solidFill>
                <a:effectLst/>
                <a:uFillTx/>
                <a:latin typeface="Arial" charset="0"/>
                <a:ea typeface="Arial" charset="0"/>
                <a:cs typeface="Arial" charset="0"/>
                <a:sym typeface="Trebuchet MS"/>
              </a:rPr>
              <a:t>&amp;</a:t>
            </a: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 Proprietary © 2018</a:t>
            </a:r>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0" name="Title Placeholder 13"/>
          <p:cNvSpPr>
            <a:spLocks noGrp="1"/>
          </p:cNvSpPr>
          <p:nvPr>
            <p:ph type="title" hasCustomPrompt="1"/>
          </p:nvPr>
        </p:nvSpPr>
        <p:spPr>
          <a:xfrm>
            <a:off x="8309" y="1"/>
            <a:ext cx="12192000" cy="761999"/>
          </a:xfrm>
          <a:prstGeom prst="rect">
            <a:avLst/>
          </a:prstGeom>
        </p:spPr>
        <p:txBody>
          <a:bodyPr vert="horz" lIns="0" tIns="0" rIns="0" bIns="0" rtlCol="0" anchor="ctr">
            <a:noAutofit/>
          </a:bodyPr>
          <a:lstStyle>
            <a:lvl1pPr>
              <a:defRPr sz="2800" b="1" i="0" spc="100" baseline="0">
                <a:solidFill>
                  <a:srgbClr val="232836"/>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6" name="Shape 6"/>
          <p:cNvSpPr/>
          <p:nvPr/>
        </p:nvSpPr>
        <p:spPr>
          <a:xfrm>
            <a:off x="1" y="6394862"/>
            <a:ext cx="12191999" cy="463138"/>
          </a:xfrm>
          <a:prstGeom prst="rect">
            <a:avLst/>
          </a:prstGeom>
          <a:gradFill flip="none" rotWithShape="1">
            <a:gsLst>
              <a:gs pos="0">
                <a:srgbClr val="59A200"/>
              </a:gs>
              <a:gs pos="51000">
                <a:srgbClr val="5EAB00"/>
              </a:gs>
            </a:gsLst>
            <a:lin ang="10800000" scaled="1"/>
            <a:tileRect/>
          </a:gradFill>
          <a:ln w="12700" cap="flat">
            <a:noFill/>
            <a:miter lim="400000"/>
          </a:ln>
          <a:effectLst/>
        </p:spPr>
        <p:txBody>
          <a:bodyPr wrap="square" lIns="0" tIns="0" rIns="0" bIns="0" numCol="1" anchor="ctr">
            <a:noAutofit/>
          </a:bodyPr>
          <a:lstStyle/>
          <a:p>
            <a:pPr algn="ctr">
              <a:defRPr>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7" name="Text Box 23"/>
          <p:cNvSpPr txBox="1">
            <a:spLocks noChangeArrowheads="1"/>
          </p:cNvSpPr>
          <p:nvPr/>
        </p:nvSpPr>
        <p:spPr bwMode="auto">
          <a:xfrm>
            <a:off x="8309" y="6394860"/>
            <a:ext cx="547141" cy="463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0">
            <a:no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fld id="{25831988-0139-264A-B611-FFCAE3273E0A}" type="slidenum">
              <a:rPr lang="en-US" altLang="en-US" sz="900" i="0" baseline="0">
                <a:solidFill>
                  <a:schemeClr val="bg1"/>
                </a:solidFill>
                <a:latin typeface="Arial" panose="020B0604020202020204" pitchFamily="34" charset="0"/>
                <a:ea typeface="Trebuchet MS" charset="0"/>
                <a:cs typeface="Arial" panose="020B0604020202020204" pitchFamily="34" charset="0"/>
              </a:rPr>
              <a:pPr algn="ctr">
                <a:spcBef>
                  <a:spcPct val="50000"/>
                </a:spcBef>
              </a:pPr>
              <a:t>‹#›</a:t>
            </a:fld>
            <a:endParaRPr lang="en-US" altLang="en-US" sz="900" i="0" baseline="0" dirty="0">
              <a:solidFill>
                <a:schemeClr val="bg1"/>
              </a:solidFill>
              <a:latin typeface="Arial" panose="020B0604020202020204" pitchFamily="34" charset="0"/>
              <a:ea typeface="Trebuchet MS" charset="0"/>
              <a:cs typeface="Arial" panose="020B0604020202020204" pitchFamily="34" charset="0"/>
            </a:endParaRPr>
          </a:p>
        </p:txBody>
      </p:sp>
      <p:sp>
        <p:nvSpPr>
          <p:cNvPr id="9" name="TextBox 8"/>
          <p:cNvSpPr txBox="1"/>
          <p:nvPr/>
        </p:nvSpPr>
        <p:spPr>
          <a:xfrm>
            <a:off x="1054443" y="6394861"/>
            <a:ext cx="2576665" cy="4631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Confidential </a:t>
            </a:r>
            <a:r>
              <a:rPr kumimoji="0" lang="en-US" sz="850" b="0" i="0" u="none" strike="noStrike" cap="none" spc="100" normalizeH="0" baseline="0" dirty="0">
                <a:ln>
                  <a:noFill/>
                </a:ln>
                <a:solidFill>
                  <a:schemeClr val="bg1"/>
                </a:solidFill>
                <a:effectLst/>
                <a:uFillTx/>
                <a:latin typeface="Arial" charset="0"/>
                <a:ea typeface="Arial" charset="0"/>
                <a:cs typeface="Arial" charset="0"/>
                <a:sym typeface="Trebuchet MS"/>
              </a:rPr>
              <a:t>&amp;</a:t>
            </a: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 Proprietary © 2018</a:t>
            </a:r>
          </a:p>
        </p:txBody>
      </p:sp>
    </p:spTree>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0" name="Title Placeholder 13"/>
          <p:cNvSpPr>
            <a:spLocks noGrp="1"/>
          </p:cNvSpPr>
          <p:nvPr>
            <p:ph type="title" hasCustomPrompt="1"/>
          </p:nvPr>
        </p:nvSpPr>
        <p:spPr>
          <a:xfrm>
            <a:off x="0" y="0"/>
            <a:ext cx="12192000" cy="1115567"/>
          </a:xfrm>
          <a:prstGeom prst="rect">
            <a:avLst/>
          </a:prstGeom>
        </p:spPr>
        <p:txBody>
          <a:bodyPr vert="horz" lIns="0" tIns="0" rIns="0" bIns="0" rtlCol="0" anchor="ctr">
            <a:noAutofit/>
          </a:bodyPr>
          <a:lstStyle>
            <a:lvl1pPr>
              <a:defRPr sz="2800" b="1" i="0" spc="100" baseline="0">
                <a:solidFill>
                  <a:srgbClr val="232836"/>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br>
              <a:rPr lang="en-US" dirty="0"/>
            </a:br>
            <a:r>
              <a:rPr lang="en-US" dirty="0"/>
              <a:t>TWO LINES</a:t>
            </a:r>
          </a:p>
        </p:txBody>
      </p:sp>
      <p:sp>
        <p:nvSpPr>
          <p:cNvPr id="6" name="Shape 6"/>
          <p:cNvSpPr/>
          <p:nvPr/>
        </p:nvSpPr>
        <p:spPr>
          <a:xfrm>
            <a:off x="1" y="6394862"/>
            <a:ext cx="12191999" cy="463138"/>
          </a:xfrm>
          <a:prstGeom prst="rect">
            <a:avLst/>
          </a:prstGeom>
          <a:gradFill flip="none" rotWithShape="1">
            <a:gsLst>
              <a:gs pos="0">
                <a:srgbClr val="59A200"/>
              </a:gs>
              <a:gs pos="51000">
                <a:srgbClr val="5EAB00"/>
              </a:gs>
            </a:gsLst>
            <a:lin ang="10800000" scaled="1"/>
            <a:tileRect/>
          </a:gradFill>
          <a:ln w="12700" cap="flat">
            <a:noFill/>
            <a:miter lim="400000"/>
          </a:ln>
          <a:effectLst/>
        </p:spPr>
        <p:txBody>
          <a:bodyPr wrap="square" lIns="0" tIns="0" rIns="0" bIns="0" numCol="1" anchor="ctr">
            <a:noAutofit/>
          </a:bodyPr>
          <a:lstStyle/>
          <a:p>
            <a:pPr algn="ctr">
              <a:defRPr>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7" name="Text Box 23"/>
          <p:cNvSpPr txBox="1">
            <a:spLocks noChangeArrowheads="1"/>
          </p:cNvSpPr>
          <p:nvPr/>
        </p:nvSpPr>
        <p:spPr bwMode="auto">
          <a:xfrm>
            <a:off x="8309" y="6394860"/>
            <a:ext cx="547141" cy="463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nchorCtr="0">
            <a:no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fld id="{25831988-0139-264A-B611-FFCAE3273E0A}" type="slidenum">
              <a:rPr lang="en-US" altLang="en-US" sz="900" i="0" baseline="0">
                <a:solidFill>
                  <a:schemeClr val="bg1"/>
                </a:solidFill>
                <a:latin typeface="Arial" panose="020B0604020202020204" pitchFamily="34" charset="0"/>
                <a:ea typeface="Trebuchet MS" charset="0"/>
                <a:cs typeface="Arial" panose="020B0604020202020204" pitchFamily="34" charset="0"/>
              </a:rPr>
              <a:pPr algn="ctr">
                <a:spcBef>
                  <a:spcPct val="50000"/>
                </a:spcBef>
              </a:pPr>
              <a:t>‹#›</a:t>
            </a:fld>
            <a:endParaRPr lang="en-US" altLang="en-US" sz="900" i="0" baseline="0" dirty="0">
              <a:solidFill>
                <a:schemeClr val="bg1"/>
              </a:solidFill>
              <a:latin typeface="Arial" panose="020B0604020202020204" pitchFamily="34" charset="0"/>
              <a:ea typeface="Trebuchet MS" charset="0"/>
              <a:cs typeface="Arial" panose="020B0604020202020204" pitchFamily="34" charset="0"/>
            </a:endParaRPr>
          </a:p>
        </p:txBody>
      </p:sp>
      <p:sp>
        <p:nvSpPr>
          <p:cNvPr id="9" name="TextBox 8"/>
          <p:cNvSpPr txBox="1"/>
          <p:nvPr/>
        </p:nvSpPr>
        <p:spPr>
          <a:xfrm>
            <a:off x="1054443" y="6394861"/>
            <a:ext cx="2576665" cy="4631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Confidential </a:t>
            </a:r>
            <a:r>
              <a:rPr kumimoji="0" lang="en-US" sz="850" b="0" i="0" u="none" strike="noStrike" cap="none" spc="100" normalizeH="0" baseline="0" dirty="0">
                <a:ln>
                  <a:noFill/>
                </a:ln>
                <a:solidFill>
                  <a:schemeClr val="bg1"/>
                </a:solidFill>
                <a:effectLst/>
                <a:uFillTx/>
                <a:latin typeface="Arial" charset="0"/>
                <a:ea typeface="Arial" charset="0"/>
                <a:cs typeface="Arial" charset="0"/>
                <a:sym typeface="Trebuchet MS"/>
              </a:rPr>
              <a:t>&amp;</a:t>
            </a: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 Proprietary © 2018</a:t>
            </a:r>
          </a:p>
        </p:txBody>
      </p:sp>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9" name="Shape 9"/>
          <p:cNvSpPr>
            <a:spLocks noGrp="1"/>
          </p:cNvSpPr>
          <p:nvPr>
            <p:ph idx="1"/>
          </p:nvPr>
        </p:nvSpPr>
        <p:spPr>
          <a:xfrm>
            <a:off x="658360" y="1726407"/>
            <a:ext cx="10695440" cy="432865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a:defRPr sz="1200" i="0">
                <a:solidFill>
                  <a:schemeClr val="tx1">
                    <a:lumMod val="50000"/>
                  </a:schemeClr>
                </a:solidFill>
                <a:latin typeface="Arial" panose="020B0604020202020204" pitchFamily="34" charset="0"/>
                <a:ea typeface="Arial" panose="020B0604020202020204" pitchFamily="34" charset="0"/>
                <a:cs typeface="Arial" panose="020B0604020202020204" pitchFamily="34" charset="0"/>
              </a:defRPr>
            </a:lvl1pPr>
            <a:lvl2pPr>
              <a:defRPr sz="1200" i="0">
                <a:solidFill>
                  <a:schemeClr val="tx1">
                    <a:lumMod val="50000"/>
                  </a:schemeClr>
                </a:solidFill>
                <a:latin typeface="Arial" panose="020B0604020202020204" pitchFamily="34" charset="0"/>
                <a:ea typeface="Arial" panose="020B0604020202020204" pitchFamily="34" charset="0"/>
                <a:cs typeface="Arial" panose="020B0604020202020204" pitchFamily="34" charset="0"/>
              </a:defRPr>
            </a:lvl2pPr>
            <a:lvl3pPr>
              <a:defRPr sz="1200" i="0">
                <a:solidFill>
                  <a:schemeClr val="tx1">
                    <a:lumMod val="50000"/>
                  </a:schemeClr>
                </a:solidFill>
                <a:latin typeface="Arial" panose="020B0604020202020204" pitchFamily="34" charset="0"/>
                <a:ea typeface="Arial" panose="020B0604020202020204" pitchFamily="34" charset="0"/>
                <a:cs typeface="Arial" panose="020B0604020202020204" pitchFamily="34" charset="0"/>
              </a:defRPr>
            </a:lvl3pPr>
            <a:lvl4pPr>
              <a:defRPr sz="1200" i="0">
                <a:solidFill>
                  <a:schemeClr val="tx1">
                    <a:lumMod val="50000"/>
                  </a:schemeClr>
                </a:solidFill>
                <a:latin typeface="Arial" panose="020B0604020202020204" pitchFamily="34" charset="0"/>
                <a:ea typeface="Arial" panose="020B0604020202020204" pitchFamily="34" charset="0"/>
                <a:cs typeface="Arial" panose="020B0604020202020204" pitchFamily="34" charset="0"/>
              </a:defRPr>
            </a:lvl4pPr>
            <a:lvl5pPr>
              <a:defRPr sz="1200" i="0">
                <a:solidFill>
                  <a:schemeClr val="tx1">
                    <a:lumMod val="50000"/>
                  </a:schemeClr>
                </a:solidFill>
                <a:latin typeface="Arial" panose="020B0604020202020204" pitchFamily="34" charset="0"/>
                <a:ea typeface="Arial" panose="020B0604020202020204" pitchFamily="34" charset="0"/>
                <a:cs typeface="Arial" panose="020B0604020202020204" pitchFamily="34" charset="0"/>
              </a:defRPr>
            </a:lvl5pPr>
          </a:lstStyle>
          <a:p>
            <a:pPr lvl="0">
              <a:defRPr sz="1800" i="0">
                <a:solidFill>
                  <a:srgbClr val="000000"/>
                </a:solidFill>
              </a:defRPr>
            </a:pPr>
            <a:r>
              <a:rPr lang="en-US" sz="2800" i="1" dirty="0">
                <a:solidFill>
                  <a:srgbClr val="797979"/>
                </a:solidFill>
              </a:rPr>
              <a:t>First Level</a:t>
            </a:r>
            <a:endParaRPr sz="2800" i="1" dirty="0">
              <a:solidFill>
                <a:srgbClr val="797979"/>
              </a:solidFill>
            </a:endParaRPr>
          </a:p>
          <a:p>
            <a:pPr lvl="1">
              <a:defRPr sz="1800" i="0">
                <a:solidFill>
                  <a:srgbClr val="000000"/>
                </a:solidFill>
              </a:defRPr>
            </a:pPr>
            <a:r>
              <a:rPr sz="2800" i="1" dirty="0">
                <a:solidFill>
                  <a:srgbClr val="797979"/>
                </a:solidFill>
              </a:rPr>
              <a:t>Second level</a:t>
            </a:r>
          </a:p>
          <a:p>
            <a:pPr lvl="2">
              <a:defRPr sz="1800" i="0">
                <a:solidFill>
                  <a:srgbClr val="000000"/>
                </a:solidFill>
              </a:defRPr>
            </a:pPr>
            <a:r>
              <a:rPr sz="2800" i="1" dirty="0">
                <a:solidFill>
                  <a:srgbClr val="797979"/>
                </a:solidFill>
              </a:rPr>
              <a:t>Third level</a:t>
            </a:r>
          </a:p>
          <a:p>
            <a:pPr lvl="3">
              <a:defRPr sz="1800" i="0">
                <a:solidFill>
                  <a:srgbClr val="000000"/>
                </a:solidFill>
              </a:defRPr>
            </a:pPr>
            <a:r>
              <a:rPr sz="2800" i="1" dirty="0">
                <a:solidFill>
                  <a:srgbClr val="797979"/>
                </a:solidFill>
              </a:rPr>
              <a:t>Fourth level</a:t>
            </a:r>
          </a:p>
          <a:p>
            <a:pPr lvl="4">
              <a:defRPr sz="1800" i="0">
                <a:solidFill>
                  <a:srgbClr val="000000"/>
                </a:solidFill>
              </a:defRPr>
            </a:pPr>
            <a:r>
              <a:rPr sz="2800" i="1" dirty="0">
                <a:solidFill>
                  <a:srgbClr val="797979"/>
                </a:solidFill>
              </a:rPr>
              <a:t>Fifth level</a:t>
            </a:r>
          </a:p>
        </p:txBody>
      </p:sp>
      <p:sp>
        <p:nvSpPr>
          <p:cNvPr id="11" name="Text Box 23"/>
          <p:cNvSpPr txBox="1">
            <a:spLocks noChangeArrowheads="1"/>
          </p:cNvSpPr>
          <p:nvPr userDrawn="1"/>
        </p:nvSpPr>
        <p:spPr bwMode="auto">
          <a:xfrm>
            <a:off x="8309" y="6521229"/>
            <a:ext cx="547141"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fld id="{25831988-0139-264A-B611-FFCAE3273E0A}" type="slidenum">
              <a:rPr lang="en-US" altLang="en-US" sz="900" i="0" baseline="0">
                <a:solidFill>
                  <a:schemeClr val="bg1"/>
                </a:solidFill>
                <a:latin typeface="Arial" panose="020B0604020202020204" pitchFamily="34" charset="0"/>
                <a:ea typeface="Trebuchet MS" charset="0"/>
                <a:cs typeface="Arial" panose="020B0604020202020204" pitchFamily="34" charset="0"/>
              </a:rPr>
              <a:pPr algn="ctr">
                <a:spcBef>
                  <a:spcPct val="50000"/>
                </a:spcBef>
              </a:pPr>
              <a:t>‹#›</a:t>
            </a:fld>
            <a:endParaRPr lang="en-US" altLang="en-US" sz="900" i="0" baseline="0" dirty="0">
              <a:solidFill>
                <a:schemeClr val="bg1"/>
              </a:solidFill>
              <a:latin typeface="Arial" panose="020B0604020202020204" pitchFamily="34" charset="0"/>
              <a:ea typeface="Trebuchet MS" charset="0"/>
              <a:cs typeface="Arial" panose="020B0604020202020204" pitchFamily="34"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501" y="6477990"/>
            <a:ext cx="1178483" cy="330443"/>
          </a:xfrm>
          <a:prstGeom prst="rect">
            <a:avLst/>
          </a:prstGeom>
        </p:spPr>
      </p:pic>
      <p:sp>
        <p:nvSpPr>
          <p:cNvPr id="8" name="Title Placeholder 13">
            <a:extLst>
              <a:ext uri="{FF2B5EF4-FFF2-40B4-BE49-F238E27FC236}">
                <a16:creationId xmlns:a16="http://schemas.microsoft.com/office/drawing/2014/main" id="{857197CC-A19A-427F-800A-5B9FF6B29D75}"/>
              </a:ext>
            </a:extLst>
          </p:cNvPr>
          <p:cNvSpPr>
            <a:spLocks noGrp="1"/>
          </p:cNvSpPr>
          <p:nvPr>
            <p:ph type="title" hasCustomPrompt="1"/>
          </p:nvPr>
        </p:nvSpPr>
        <p:spPr>
          <a:xfrm>
            <a:off x="0" y="1"/>
            <a:ext cx="12192000" cy="1105786"/>
          </a:xfrm>
          <a:prstGeom prst="rect">
            <a:avLst/>
          </a:prstGeom>
        </p:spPr>
        <p:txBody>
          <a:bodyPr vert="horz" lIns="91440" tIns="0" rIns="91440" bIns="0" rtlCol="0" anchor="ctr">
            <a:normAutofit/>
          </a:bodyPr>
          <a:lstStyle>
            <a:lvl1pPr>
              <a:defRPr>
                <a:solidFill>
                  <a:srgbClr val="232836"/>
                </a:solidFill>
              </a:defRPr>
            </a:lvl1pPr>
          </a:lstStyle>
          <a:p>
            <a:r>
              <a:rPr lang="en-US" dirty="0"/>
              <a:t>CLICK TO EDIT MASTER TITLE STYLE</a:t>
            </a:r>
          </a:p>
        </p:txBody>
      </p:sp>
    </p:spTree>
    <p:extLst>
      <p:ext uri="{BB962C8B-B14F-4D97-AF65-F5344CB8AC3E}">
        <p14:creationId xmlns:p14="http://schemas.microsoft.com/office/powerpoint/2010/main" val="237869754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Split Alt, Title, Body)" userDrawn="1">
  <p:cSld name="Slide (Split Alt, Title, Body)">
    <p:spTree>
      <p:nvGrpSpPr>
        <p:cNvPr id="1" name="Shape 928"/>
        <p:cNvGrpSpPr/>
        <p:nvPr/>
      </p:nvGrpSpPr>
      <p:grpSpPr>
        <a:xfrm>
          <a:off x="0" y="0"/>
          <a:ext cx="0" cy="0"/>
          <a:chOff x="0" y="0"/>
          <a:chExt cx="0" cy="0"/>
        </a:xfrm>
      </p:grpSpPr>
      <p:sp>
        <p:nvSpPr>
          <p:cNvPr id="930" name="Shape 930"/>
          <p:cNvSpPr/>
          <p:nvPr/>
        </p:nvSpPr>
        <p:spPr>
          <a:xfrm>
            <a:off x="609600" y="457200"/>
            <a:ext cx="203100" cy="12600"/>
          </a:xfrm>
          <a:prstGeom prst="roundRect">
            <a:avLst>
              <a:gd name="adj" fmla="val 0"/>
            </a:avLst>
          </a:prstGeom>
          <a:solidFill>
            <a:srgbClr val="1F222E"/>
          </a:solidFill>
          <a:ln>
            <a:noFill/>
          </a:ln>
        </p:spPr>
        <p:txBody>
          <a:bodyPr spcFirstLastPara="1" wrap="square" lIns="127000" tIns="127000" rIns="127000" bIns="127000" anchor="t" anchorCtr="0">
            <a:noAutofit/>
          </a:bodyPr>
          <a:lstStyle/>
          <a:p>
            <a:pPr marL="0" marR="0" lvl="0" indent="0" algn="l" rtl="0">
              <a:lnSpc>
                <a:spcPct val="100000"/>
              </a:lnSpc>
              <a:spcBef>
                <a:spcPts val="0"/>
              </a:spcBef>
              <a:spcAft>
                <a:spcPts val="0"/>
              </a:spcAft>
              <a:buClr>
                <a:srgbClr val="1F222E"/>
              </a:buClr>
              <a:buFont typeface="Proxima Nova"/>
              <a:buNone/>
            </a:pPr>
            <a:endParaRPr sz="800" b="1" i="0" u="none" strike="noStrike" cap="none">
              <a:solidFill>
                <a:srgbClr val="1F222E"/>
              </a:solidFill>
              <a:latin typeface="Proxima Nova"/>
              <a:ea typeface="Proxima Nova"/>
              <a:cs typeface="Proxima Nova"/>
              <a:sym typeface="Proxima Nova"/>
            </a:endParaRPr>
          </a:p>
        </p:txBody>
      </p:sp>
      <p:sp>
        <p:nvSpPr>
          <p:cNvPr id="932" name="Shape 932"/>
          <p:cNvSpPr txBox="1">
            <a:spLocks noGrp="1"/>
          </p:cNvSpPr>
          <p:nvPr>
            <p:ph type="body" idx="1"/>
          </p:nvPr>
        </p:nvSpPr>
        <p:spPr>
          <a:xfrm>
            <a:off x="4978400" y="609600"/>
            <a:ext cx="6718200" cy="5638800"/>
          </a:xfrm>
          <a:prstGeom prst="rect">
            <a:avLst/>
          </a:prstGeom>
          <a:noFill/>
          <a:ln>
            <a:noFill/>
          </a:ln>
        </p:spPr>
        <p:txBody>
          <a:bodyPr spcFirstLastPara="1" wrap="square" lIns="91425" tIns="91425" rIns="91425" bIns="91425" anchor="ctr" anchorCtr="0"/>
          <a:lstStyle>
            <a:lvl1pPr marL="457200" marR="0" lvl="0" indent="-342900" algn="l" rtl="0">
              <a:lnSpc>
                <a:spcPct val="100000"/>
              </a:lnSpc>
              <a:spcBef>
                <a:spcPts val="1200"/>
              </a:spcBef>
              <a:spcAft>
                <a:spcPts val="0"/>
              </a:spcAft>
              <a:buClr>
                <a:srgbClr val="1F222E"/>
              </a:buClr>
              <a:buSzPts val="1800"/>
              <a:buFont typeface="Roboto"/>
              <a:buChar char="•"/>
              <a:defRPr sz="1800" b="0" i="0" u="none" strike="noStrike" cap="none">
                <a:solidFill>
                  <a:srgbClr val="1F222E"/>
                </a:solidFill>
                <a:latin typeface="Roboto"/>
                <a:ea typeface="Roboto"/>
                <a:cs typeface="Roboto"/>
                <a:sym typeface="Roboto"/>
              </a:defRPr>
            </a:lvl1pPr>
            <a:lvl2pPr marL="914400" marR="0" lvl="1" indent="-342900" algn="l" rtl="0">
              <a:lnSpc>
                <a:spcPct val="100000"/>
              </a:lnSpc>
              <a:spcBef>
                <a:spcPts val="1200"/>
              </a:spcBef>
              <a:spcAft>
                <a:spcPts val="0"/>
              </a:spcAft>
              <a:buClr>
                <a:srgbClr val="1F222E"/>
              </a:buClr>
              <a:buSzPts val="1800"/>
              <a:buFont typeface="Roboto"/>
              <a:buChar char="•"/>
              <a:defRPr sz="1800" b="0" i="0" u="none" strike="noStrike" cap="none">
                <a:solidFill>
                  <a:srgbClr val="1F222E"/>
                </a:solidFill>
                <a:latin typeface="Roboto"/>
                <a:ea typeface="Roboto"/>
                <a:cs typeface="Roboto"/>
                <a:sym typeface="Roboto"/>
              </a:defRPr>
            </a:lvl2pPr>
            <a:lvl3pPr marL="1371600" marR="0" lvl="2" indent="-342900" algn="l" rtl="0">
              <a:lnSpc>
                <a:spcPct val="100000"/>
              </a:lnSpc>
              <a:spcBef>
                <a:spcPts val="1200"/>
              </a:spcBef>
              <a:spcAft>
                <a:spcPts val="0"/>
              </a:spcAft>
              <a:buClr>
                <a:srgbClr val="1F222E"/>
              </a:buClr>
              <a:buSzPts val="1800"/>
              <a:buFont typeface="Roboto"/>
              <a:buChar char="•"/>
              <a:defRPr sz="1800" b="0" i="0" u="none" strike="noStrike" cap="none">
                <a:solidFill>
                  <a:srgbClr val="1F222E"/>
                </a:solidFill>
                <a:latin typeface="Roboto"/>
                <a:ea typeface="Roboto"/>
                <a:cs typeface="Roboto"/>
                <a:sym typeface="Roboto"/>
              </a:defRPr>
            </a:lvl3pPr>
            <a:lvl4pPr marL="1828800" marR="0" lvl="3" indent="-342900" algn="l" rtl="0">
              <a:lnSpc>
                <a:spcPct val="100000"/>
              </a:lnSpc>
              <a:spcBef>
                <a:spcPts val="1200"/>
              </a:spcBef>
              <a:spcAft>
                <a:spcPts val="0"/>
              </a:spcAft>
              <a:buClr>
                <a:srgbClr val="1F222E"/>
              </a:buClr>
              <a:buSzPts val="1800"/>
              <a:buFont typeface="Roboto"/>
              <a:buChar char="•"/>
              <a:defRPr sz="1800" b="0" i="0" u="none" strike="noStrike" cap="none">
                <a:solidFill>
                  <a:srgbClr val="1F222E"/>
                </a:solidFill>
                <a:latin typeface="Roboto"/>
                <a:ea typeface="Roboto"/>
                <a:cs typeface="Roboto"/>
                <a:sym typeface="Roboto"/>
              </a:defRPr>
            </a:lvl4pPr>
            <a:lvl5pPr marL="2286000" marR="0" lvl="4" indent="-342900" algn="l" rtl="0">
              <a:lnSpc>
                <a:spcPct val="100000"/>
              </a:lnSpc>
              <a:spcBef>
                <a:spcPts val="1200"/>
              </a:spcBef>
              <a:spcAft>
                <a:spcPts val="0"/>
              </a:spcAft>
              <a:buClr>
                <a:srgbClr val="1F222E"/>
              </a:buClr>
              <a:buSzPts val="1800"/>
              <a:buFont typeface="Roboto"/>
              <a:buChar char="•"/>
              <a:defRPr sz="1800" b="0" i="0" u="none" strike="noStrike" cap="none">
                <a:solidFill>
                  <a:srgbClr val="1F222E"/>
                </a:solidFill>
                <a:latin typeface="Roboto"/>
                <a:ea typeface="Roboto"/>
                <a:cs typeface="Roboto"/>
                <a:sym typeface="Roboto"/>
              </a:defRPr>
            </a:lvl5pPr>
            <a:lvl6pPr marL="2743200" marR="0" lvl="5" indent="-314325" algn="l" rtl="0">
              <a:lnSpc>
                <a:spcPct val="100000"/>
              </a:lnSpc>
              <a:spcBef>
                <a:spcPts val="1200"/>
              </a:spcBef>
              <a:spcAft>
                <a:spcPts val="0"/>
              </a:spcAft>
              <a:buClr>
                <a:srgbClr val="1F222E"/>
              </a:buClr>
              <a:buSzPts val="1350"/>
              <a:buFont typeface="Roboto"/>
              <a:buChar char="•"/>
              <a:defRPr sz="1800" b="0" i="0" u="none" strike="noStrike" cap="none">
                <a:solidFill>
                  <a:srgbClr val="1F222E"/>
                </a:solidFill>
                <a:latin typeface="Roboto"/>
                <a:ea typeface="Roboto"/>
                <a:cs typeface="Roboto"/>
                <a:sym typeface="Roboto"/>
              </a:defRPr>
            </a:lvl6pPr>
            <a:lvl7pPr marL="3200400" marR="0" lvl="6" indent="-314325" algn="l" rtl="0">
              <a:lnSpc>
                <a:spcPct val="100000"/>
              </a:lnSpc>
              <a:spcBef>
                <a:spcPts val="1200"/>
              </a:spcBef>
              <a:spcAft>
                <a:spcPts val="0"/>
              </a:spcAft>
              <a:buClr>
                <a:srgbClr val="1F222E"/>
              </a:buClr>
              <a:buSzPts val="1350"/>
              <a:buFont typeface="Roboto"/>
              <a:buChar char="•"/>
              <a:defRPr sz="1800" b="0" i="0" u="none" strike="noStrike" cap="none">
                <a:solidFill>
                  <a:srgbClr val="1F222E"/>
                </a:solidFill>
                <a:latin typeface="Roboto"/>
                <a:ea typeface="Roboto"/>
                <a:cs typeface="Roboto"/>
                <a:sym typeface="Roboto"/>
              </a:defRPr>
            </a:lvl7pPr>
            <a:lvl8pPr marL="3657600" marR="0" lvl="7" indent="-314325" algn="l" rtl="0">
              <a:lnSpc>
                <a:spcPct val="100000"/>
              </a:lnSpc>
              <a:spcBef>
                <a:spcPts val="1200"/>
              </a:spcBef>
              <a:spcAft>
                <a:spcPts val="0"/>
              </a:spcAft>
              <a:buClr>
                <a:srgbClr val="1F222E"/>
              </a:buClr>
              <a:buSzPts val="1350"/>
              <a:buFont typeface="Roboto"/>
              <a:buChar char="•"/>
              <a:defRPr sz="1800" b="0" i="0" u="none" strike="noStrike" cap="none">
                <a:solidFill>
                  <a:srgbClr val="1F222E"/>
                </a:solidFill>
                <a:latin typeface="Roboto"/>
                <a:ea typeface="Roboto"/>
                <a:cs typeface="Roboto"/>
                <a:sym typeface="Roboto"/>
              </a:defRPr>
            </a:lvl8pPr>
            <a:lvl9pPr marL="4114800" marR="0" lvl="8" indent="-314325" algn="l" rtl="0">
              <a:lnSpc>
                <a:spcPct val="100000"/>
              </a:lnSpc>
              <a:spcBef>
                <a:spcPts val="1200"/>
              </a:spcBef>
              <a:spcAft>
                <a:spcPts val="0"/>
              </a:spcAft>
              <a:buClr>
                <a:srgbClr val="1F222E"/>
              </a:buClr>
              <a:buSzPts val="1350"/>
              <a:buFont typeface="Roboto"/>
              <a:buChar char="•"/>
              <a:defRPr sz="1800" b="0" i="0" u="none" strike="noStrike" cap="none">
                <a:solidFill>
                  <a:srgbClr val="1F222E"/>
                </a:solidFill>
                <a:latin typeface="Roboto"/>
                <a:ea typeface="Roboto"/>
                <a:cs typeface="Roboto"/>
                <a:sym typeface="Roboto"/>
              </a:defRPr>
            </a:lvl9pPr>
          </a:lstStyle>
          <a:p>
            <a:endParaRPr/>
          </a:p>
        </p:txBody>
      </p:sp>
      <p:sp>
        <p:nvSpPr>
          <p:cNvPr id="933" name="Shape 933"/>
          <p:cNvSpPr txBox="1">
            <a:spLocks noGrp="1"/>
          </p:cNvSpPr>
          <p:nvPr>
            <p:ph type="sldNum" idx="12"/>
          </p:nvPr>
        </p:nvSpPr>
        <p:spPr>
          <a:xfrm>
            <a:off x="5976340" y="6540500"/>
            <a:ext cx="233100" cy="228600"/>
          </a:xfrm>
          <a:prstGeom prst="rect">
            <a:avLst/>
          </a:prstGeom>
          <a:noFill/>
          <a:ln>
            <a:noFill/>
          </a:ln>
        </p:spPr>
        <p:txBody>
          <a:bodyPr spcFirstLastPara="1" wrap="square" lIns="25400" tIns="25400" rIns="25400" bIns="25400" anchor="t" anchorCtr="0">
            <a:noAutofit/>
          </a:bodyPr>
          <a:lstStyle>
            <a:lvl1pPr marL="0" marR="0" lvl="0"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1200" b="0"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47670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Shape 6"/>
          <p:cNvSpPr/>
          <p:nvPr userDrawn="1"/>
        </p:nvSpPr>
        <p:spPr>
          <a:xfrm>
            <a:off x="1" y="6415290"/>
            <a:ext cx="12206990" cy="442710"/>
          </a:xfrm>
          <a:prstGeom prst="rect">
            <a:avLst/>
          </a:prstGeom>
          <a:gradFill flip="none" rotWithShape="1">
            <a:gsLst>
              <a:gs pos="0">
                <a:srgbClr val="59A200"/>
              </a:gs>
              <a:gs pos="51000">
                <a:srgbClr val="5EAB00"/>
              </a:gs>
            </a:gsLst>
            <a:lin ang="10800000" scaled="1"/>
            <a:tileRect/>
          </a:gradFill>
          <a:ln w="12700" cap="flat">
            <a:noFill/>
            <a:miter lim="400000"/>
          </a:ln>
          <a:effectLst/>
        </p:spPr>
        <p:txBody>
          <a:bodyPr wrap="square" lIns="0" tIns="0" rIns="0" bIns="0" numCol="1" anchor="ctr">
            <a:noAutofit/>
          </a:bodyPr>
          <a:lstStyle/>
          <a:p>
            <a:pPr algn="ctr">
              <a:defRPr>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7" name="Text Box 23"/>
          <p:cNvSpPr txBox="1">
            <a:spLocks noChangeArrowheads="1"/>
          </p:cNvSpPr>
          <p:nvPr userDrawn="1"/>
        </p:nvSpPr>
        <p:spPr bwMode="auto">
          <a:xfrm>
            <a:off x="8309" y="6521229"/>
            <a:ext cx="547141"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fld id="{25831988-0139-264A-B611-FFCAE3273E0A}" type="slidenum">
              <a:rPr lang="en-US" altLang="en-US" sz="900" i="0" baseline="0">
                <a:solidFill>
                  <a:schemeClr val="bg1"/>
                </a:solidFill>
                <a:latin typeface="Arial" panose="020B0604020202020204" pitchFamily="34" charset="0"/>
                <a:ea typeface="Trebuchet MS" charset="0"/>
                <a:cs typeface="Arial" panose="020B0604020202020204" pitchFamily="34" charset="0"/>
              </a:rPr>
              <a:pPr algn="ctr">
                <a:spcBef>
                  <a:spcPct val="50000"/>
                </a:spcBef>
              </a:pPr>
              <a:t>‹#›</a:t>
            </a:fld>
            <a:endParaRPr lang="en-US" altLang="en-US" sz="900" i="0" baseline="0" dirty="0">
              <a:solidFill>
                <a:schemeClr val="bg1"/>
              </a:solidFill>
              <a:latin typeface="Arial" panose="020B0604020202020204" pitchFamily="34" charset="0"/>
              <a:ea typeface="Trebuchet MS" charset="0"/>
              <a:cs typeface="Arial" panose="020B0604020202020204" pitchFamily="34" charset="0"/>
            </a:endParaRPr>
          </a:p>
        </p:txBody>
      </p:sp>
      <p:sp>
        <p:nvSpPr>
          <p:cNvPr id="10" name="Title Placeholder 13">
            <a:extLst>
              <a:ext uri="{FF2B5EF4-FFF2-40B4-BE49-F238E27FC236}">
                <a16:creationId xmlns:a16="http://schemas.microsoft.com/office/drawing/2014/main" id="{6E643B40-090D-40F7-835F-56B2DF673E7F}"/>
              </a:ext>
            </a:extLst>
          </p:cNvPr>
          <p:cNvSpPr>
            <a:spLocks noGrp="1"/>
          </p:cNvSpPr>
          <p:nvPr>
            <p:ph type="title" hasCustomPrompt="1"/>
          </p:nvPr>
        </p:nvSpPr>
        <p:spPr>
          <a:xfrm>
            <a:off x="0" y="1"/>
            <a:ext cx="12192000" cy="1105786"/>
          </a:xfrm>
          <a:prstGeom prst="rect">
            <a:avLst/>
          </a:prstGeom>
        </p:spPr>
        <p:txBody>
          <a:bodyPr vert="horz" lIns="91440" tIns="0" rIns="91440" bIns="0" rtlCol="0" anchor="ctr">
            <a:normAutofit/>
          </a:bodyPr>
          <a:lstStyle>
            <a:lvl1pPr>
              <a:defRPr>
                <a:solidFill>
                  <a:srgbClr val="232836"/>
                </a:solidFill>
              </a:defRPr>
            </a:lvl1pPr>
          </a:lstStyle>
          <a:p>
            <a:r>
              <a:rPr lang="en-US" dirty="0"/>
              <a:t>CLICK TO EDIT MASTER TITLE STYLE</a:t>
            </a:r>
          </a:p>
        </p:txBody>
      </p:sp>
    </p:spTree>
    <p:extLst>
      <p:ext uri="{BB962C8B-B14F-4D97-AF65-F5344CB8AC3E}">
        <p14:creationId xmlns:p14="http://schemas.microsoft.com/office/powerpoint/2010/main" val="17554662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Title">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1" y="0"/>
            <a:ext cx="12191999" cy="6858001"/>
          </a:xfrm>
          <a:prstGeom prst="rect">
            <a:avLst/>
          </a:prstGeom>
          <a:gradFill flip="none" rotWithShape="1">
            <a:gsLst>
              <a:gs pos="0">
                <a:schemeClr val="accent2">
                  <a:lumMod val="75000"/>
                </a:schemeClr>
              </a:gs>
              <a:gs pos="100000">
                <a:schemeClr val="accent1"/>
              </a:gs>
            </a:gsLst>
            <a:lin ang="189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Trebuchet MS"/>
              <a:ea typeface="Trebuchet MS"/>
              <a:cs typeface="Trebuchet MS"/>
              <a:sym typeface="Trebuchet MS"/>
            </a:endParaRPr>
          </a:p>
        </p:txBody>
      </p:sp>
      <p:sp>
        <p:nvSpPr>
          <p:cNvPr id="7" name="Title Placeholder 13"/>
          <p:cNvSpPr>
            <a:spLocks noGrp="1"/>
          </p:cNvSpPr>
          <p:nvPr>
            <p:ph type="title"/>
          </p:nvPr>
        </p:nvSpPr>
        <p:spPr>
          <a:xfrm>
            <a:off x="1054443" y="4095680"/>
            <a:ext cx="10515600" cy="761134"/>
          </a:xfrm>
          <a:prstGeom prst="rect">
            <a:avLst/>
          </a:prstGeom>
        </p:spPr>
        <p:txBody>
          <a:bodyPr vert="horz" lIns="0" tIns="0" rIns="0" bIns="0" rtlCol="0" anchor="t" anchorCtr="0">
            <a:noAutofit/>
          </a:bodyPr>
          <a:lstStyle>
            <a:lvl1pPr algn="l">
              <a:defRPr sz="3600" b="1" cap="all"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Freeform 14"/>
          <p:cNvSpPr/>
          <p:nvPr/>
        </p:nvSpPr>
        <p:spPr>
          <a:xfrm>
            <a:off x="-1" y="382940"/>
            <a:ext cx="12193397" cy="3310128"/>
          </a:xfrm>
          <a:custGeom>
            <a:avLst/>
            <a:gdLst>
              <a:gd name="connsiteX0" fmla="*/ 0 w 12243816"/>
              <a:gd name="connsiteY0" fmla="*/ 1792224 h 3310128"/>
              <a:gd name="connsiteX1" fmla="*/ 1819656 w 12243816"/>
              <a:gd name="connsiteY1" fmla="*/ 0 h 3310128"/>
              <a:gd name="connsiteX2" fmla="*/ 5294376 w 12243816"/>
              <a:gd name="connsiteY2" fmla="*/ 1911096 h 3310128"/>
              <a:gd name="connsiteX3" fmla="*/ 9208008 w 12243816"/>
              <a:gd name="connsiteY3" fmla="*/ 905256 h 3310128"/>
              <a:gd name="connsiteX4" fmla="*/ 11329416 w 12243816"/>
              <a:gd name="connsiteY4" fmla="*/ 2834640 h 3310128"/>
              <a:gd name="connsiteX5" fmla="*/ 12243816 w 12243816"/>
              <a:gd name="connsiteY5" fmla="*/ 1481328 h 3310128"/>
              <a:gd name="connsiteX6" fmla="*/ 12234672 w 12243816"/>
              <a:gd name="connsiteY6" fmla="*/ 2075688 h 3310128"/>
              <a:gd name="connsiteX7" fmla="*/ 11338560 w 12243816"/>
              <a:gd name="connsiteY7" fmla="*/ 3017520 h 3310128"/>
              <a:gd name="connsiteX8" fmla="*/ 9144000 w 12243816"/>
              <a:gd name="connsiteY8" fmla="*/ 1499616 h 3310128"/>
              <a:gd name="connsiteX9" fmla="*/ 6839712 w 12243816"/>
              <a:gd name="connsiteY9" fmla="*/ 1883664 h 3310128"/>
              <a:gd name="connsiteX10" fmla="*/ 4919472 w 12243816"/>
              <a:gd name="connsiteY10" fmla="*/ 3310128 h 3310128"/>
              <a:gd name="connsiteX11" fmla="*/ 3209544 w 12243816"/>
              <a:gd name="connsiteY11" fmla="*/ 969264 h 3310128"/>
              <a:gd name="connsiteX12" fmla="*/ 0 w 12243816"/>
              <a:gd name="connsiteY12" fmla="*/ 2743200 h 3310128"/>
              <a:gd name="connsiteX13" fmla="*/ 0 w 12243816"/>
              <a:gd name="connsiteY13" fmla="*/ 1792224 h 3310128"/>
              <a:gd name="connsiteX0" fmla="*/ 0 w 12234672"/>
              <a:gd name="connsiteY0" fmla="*/ 1792224 h 3310128"/>
              <a:gd name="connsiteX1" fmla="*/ 1819656 w 12234672"/>
              <a:gd name="connsiteY1" fmla="*/ 0 h 3310128"/>
              <a:gd name="connsiteX2" fmla="*/ 5294376 w 12234672"/>
              <a:gd name="connsiteY2" fmla="*/ 1911096 h 3310128"/>
              <a:gd name="connsiteX3" fmla="*/ 9208008 w 12234672"/>
              <a:gd name="connsiteY3" fmla="*/ 905256 h 3310128"/>
              <a:gd name="connsiteX4" fmla="*/ 11329416 w 12234672"/>
              <a:gd name="connsiteY4" fmla="*/ 2834640 h 3310128"/>
              <a:gd name="connsiteX5" fmla="*/ 12193016 w 12234672"/>
              <a:gd name="connsiteY5" fmla="*/ 1557528 h 3310128"/>
              <a:gd name="connsiteX6" fmla="*/ 12234672 w 12234672"/>
              <a:gd name="connsiteY6" fmla="*/ 2075688 h 3310128"/>
              <a:gd name="connsiteX7" fmla="*/ 11338560 w 12234672"/>
              <a:gd name="connsiteY7" fmla="*/ 3017520 h 3310128"/>
              <a:gd name="connsiteX8" fmla="*/ 9144000 w 12234672"/>
              <a:gd name="connsiteY8" fmla="*/ 1499616 h 3310128"/>
              <a:gd name="connsiteX9" fmla="*/ 6839712 w 12234672"/>
              <a:gd name="connsiteY9" fmla="*/ 1883664 h 3310128"/>
              <a:gd name="connsiteX10" fmla="*/ 4919472 w 12234672"/>
              <a:gd name="connsiteY10" fmla="*/ 3310128 h 3310128"/>
              <a:gd name="connsiteX11" fmla="*/ 3209544 w 12234672"/>
              <a:gd name="connsiteY11" fmla="*/ 969264 h 3310128"/>
              <a:gd name="connsiteX12" fmla="*/ 0 w 12234672"/>
              <a:gd name="connsiteY12" fmla="*/ 2743200 h 3310128"/>
              <a:gd name="connsiteX13" fmla="*/ 0 w 12234672"/>
              <a:gd name="connsiteY13" fmla="*/ 1792224 h 3310128"/>
              <a:gd name="connsiteX0" fmla="*/ 0 w 12193397"/>
              <a:gd name="connsiteY0" fmla="*/ 1792224 h 3310128"/>
              <a:gd name="connsiteX1" fmla="*/ 1819656 w 12193397"/>
              <a:gd name="connsiteY1" fmla="*/ 0 h 3310128"/>
              <a:gd name="connsiteX2" fmla="*/ 5294376 w 12193397"/>
              <a:gd name="connsiteY2" fmla="*/ 1911096 h 3310128"/>
              <a:gd name="connsiteX3" fmla="*/ 9208008 w 12193397"/>
              <a:gd name="connsiteY3" fmla="*/ 905256 h 3310128"/>
              <a:gd name="connsiteX4" fmla="*/ 11329416 w 12193397"/>
              <a:gd name="connsiteY4" fmla="*/ 2834640 h 3310128"/>
              <a:gd name="connsiteX5" fmla="*/ 12193016 w 12193397"/>
              <a:gd name="connsiteY5" fmla="*/ 1557528 h 3310128"/>
              <a:gd name="connsiteX6" fmla="*/ 12193397 w 12193397"/>
              <a:gd name="connsiteY6" fmla="*/ 2104263 h 3310128"/>
              <a:gd name="connsiteX7" fmla="*/ 11338560 w 12193397"/>
              <a:gd name="connsiteY7" fmla="*/ 3017520 h 3310128"/>
              <a:gd name="connsiteX8" fmla="*/ 9144000 w 12193397"/>
              <a:gd name="connsiteY8" fmla="*/ 1499616 h 3310128"/>
              <a:gd name="connsiteX9" fmla="*/ 6839712 w 12193397"/>
              <a:gd name="connsiteY9" fmla="*/ 1883664 h 3310128"/>
              <a:gd name="connsiteX10" fmla="*/ 4919472 w 12193397"/>
              <a:gd name="connsiteY10" fmla="*/ 3310128 h 3310128"/>
              <a:gd name="connsiteX11" fmla="*/ 3209544 w 12193397"/>
              <a:gd name="connsiteY11" fmla="*/ 969264 h 3310128"/>
              <a:gd name="connsiteX12" fmla="*/ 0 w 12193397"/>
              <a:gd name="connsiteY12" fmla="*/ 2743200 h 3310128"/>
              <a:gd name="connsiteX13" fmla="*/ 0 w 12193397"/>
              <a:gd name="connsiteY13" fmla="*/ 1792224 h 331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3397" h="3310128">
                <a:moveTo>
                  <a:pt x="0" y="1792224"/>
                </a:moveTo>
                <a:lnTo>
                  <a:pt x="1819656" y="0"/>
                </a:lnTo>
                <a:lnTo>
                  <a:pt x="5294376" y="1911096"/>
                </a:lnTo>
                <a:lnTo>
                  <a:pt x="9208008" y="905256"/>
                </a:lnTo>
                <a:lnTo>
                  <a:pt x="11329416" y="2834640"/>
                </a:lnTo>
                <a:lnTo>
                  <a:pt x="12193016" y="1557528"/>
                </a:lnTo>
                <a:lnTo>
                  <a:pt x="12193397" y="2104263"/>
                </a:lnTo>
                <a:lnTo>
                  <a:pt x="11338560" y="3017520"/>
                </a:lnTo>
                <a:lnTo>
                  <a:pt x="9144000" y="1499616"/>
                </a:lnTo>
                <a:lnTo>
                  <a:pt x="6839712" y="1883664"/>
                </a:lnTo>
                <a:lnTo>
                  <a:pt x="4919472" y="3310128"/>
                </a:lnTo>
                <a:lnTo>
                  <a:pt x="3209544" y="969264"/>
                </a:lnTo>
                <a:lnTo>
                  <a:pt x="0" y="2743200"/>
                </a:lnTo>
                <a:lnTo>
                  <a:pt x="0" y="1792224"/>
                </a:lnTo>
                <a:close/>
              </a:path>
            </a:pathLst>
          </a:custGeom>
          <a:gradFill flip="none" rotWithShape="1">
            <a:gsLst>
              <a:gs pos="0">
                <a:srgbClr val="6DB528">
                  <a:alpha val="46000"/>
                </a:srgbClr>
              </a:gs>
              <a:gs pos="100000">
                <a:srgbClr val="6FB529"/>
              </a:gs>
            </a:gsLst>
            <a:lin ang="108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6" name="Freeform 15"/>
          <p:cNvSpPr/>
          <p:nvPr/>
        </p:nvSpPr>
        <p:spPr>
          <a:xfrm>
            <a:off x="-4680" y="250298"/>
            <a:ext cx="12199366" cy="2862072"/>
          </a:xfrm>
          <a:custGeom>
            <a:avLst/>
            <a:gdLst>
              <a:gd name="connsiteX0" fmla="*/ 0 w 12243816"/>
              <a:gd name="connsiteY0" fmla="*/ 2478024 h 2862072"/>
              <a:gd name="connsiteX1" fmla="*/ 3364992 w 12243816"/>
              <a:gd name="connsiteY1" fmla="*/ 0 h 2862072"/>
              <a:gd name="connsiteX2" fmla="*/ 5468112 w 12243816"/>
              <a:gd name="connsiteY2" fmla="*/ 1920240 h 2862072"/>
              <a:gd name="connsiteX3" fmla="*/ 6766560 w 12243816"/>
              <a:gd name="connsiteY3" fmla="*/ 1060704 h 2862072"/>
              <a:gd name="connsiteX4" fmla="*/ 9418320 w 12243816"/>
              <a:gd name="connsiteY4" fmla="*/ 2322576 h 2862072"/>
              <a:gd name="connsiteX5" fmla="*/ 12243816 w 12243816"/>
              <a:gd name="connsiteY5" fmla="*/ 1152144 h 2862072"/>
              <a:gd name="connsiteX6" fmla="*/ 12243816 w 12243816"/>
              <a:gd name="connsiteY6" fmla="*/ 1682496 h 2862072"/>
              <a:gd name="connsiteX7" fmla="*/ 9454896 w 12243816"/>
              <a:gd name="connsiteY7" fmla="*/ 2441448 h 2862072"/>
              <a:gd name="connsiteX8" fmla="*/ 7059168 w 12243816"/>
              <a:gd name="connsiteY8" fmla="*/ 1810512 h 2862072"/>
              <a:gd name="connsiteX9" fmla="*/ 5010912 w 12243816"/>
              <a:gd name="connsiteY9" fmla="*/ 2862072 h 2862072"/>
              <a:gd name="connsiteX10" fmla="*/ 2350008 w 12243816"/>
              <a:gd name="connsiteY10" fmla="*/ 1307592 h 2862072"/>
              <a:gd name="connsiteX11" fmla="*/ 9144 w 12243816"/>
              <a:gd name="connsiteY11" fmla="*/ 2843784 h 2862072"/>
              <a:gd name="connsiteX12" fmla="*/ 0 w 12243816"/>
              <a:gd name="connsiteY12" fmla="*/ 2478024 h 2862072"/>
              <a:gd name="connsiteX0" fmla="*/ 0 w 12243816"/>
              <a:gd name="connsiteY0" fmla="*/ 2478024 h 2862072"/>
              <a:gd name="connsiteX1" fmla="*/ 3364992 w 12243816"/>
              <a:gd name="connsiteY1" fmla="*/ 0 h 2862072"/>
              <a:gd name="connsiteX2" fmla="*/ 5468112 w 12243816"/>
              <a:gd name="connsiteY2" fmla="*/ 1920240 h 2862072"/>
              <a:gd name="connsiteX3" fmla="*/ 6766560 w 12243816"/>
              <a:gd name="connsiteY3" fmla="*/ 1060704 h 2862072"/>
              <a:gd name="connsiteX4" fmla="*/ 9418320 w 12243816"/>
              <a:gd name="connsiteY4" fmla="*/ 2322576 h 2862072"/>
              <a:gd name="connsiteX5" fmla="*/ 12199366 w 12243816"/>
              <a:gd name="connsiteY5" fmla="*/ 1171194 h 2862072"/>
              <a:gd name="connsiteX6" fmla="*/ 12243816 w 12243816"/>
              <a:gd name="connsiteY6" fmla="*/ 1682496 h 2862072"/>
              <a:gd name="connsiteX7" fmla="*/ 9454896 w 12243816"/>
              <a:gd name="connsiteY7" fmla="*/ 2441448 h 2862072"/>
              <a:gd name="connsiteX8" fmla="*/ 7059168 w 12243816"/>
              <a:gd name="connsiteY8" fmla="*/ 1810512 h 2862072"/>
              <a:gd name="connsiteX9" fmla="*/ 5010912 w 12243816"/>
              <a:gd name="connsiteY9" fmla="*/ 2862072 h 2862072"/>
              <a:gd name="connsiteX10" fmla="*/ 2350008 w 12243816"/>
              <a:gd name="connsiteY10" fmla="*/ 1307592 h 2862072"/>
              <a:gd name="connsiteX11" fmla="*/ 9144 w 12243816"/>
              <a:gd name="connsiteY11" fmla="*/ 2843784 h 2862072"/>
              <a:gd name="connsiteX12" fmla="*/ 0 w 12243816"/>
              <a:gd name="connsiteY12" fmla="*/ 2478024 h 2862072"/>
              <a:gd name="connsiteX0" fmla="*/ 0 w 12199366"/>
              <a:gd name="connsiteY0" fmla="*/ 2478024 h 2862072"/>
              <a:gd name="connsiteX1" fmla="*/ 3364992 w 12199366"/>
              <a:gd name="connsiteY1" fmla="*/ 0 h 2862072"/>
              <a:gd name="connsiteX2" fmla="*/ 5468112 w 12199366"/>
              <a:gd name="connsiteY2" fmla="*/ 1920240 h 2862072"/>
              <a:gd name="connsiteX3" fmla="*/ 6766560 w 12199366"/>
              <a:gd name="connsiteY3" fmla="*/ 1060704 h 2862072"/>
              <a:gd name="connsiteX4" fmla="*/ 9418320 w 12199366"/>
              <a:gd name="connsiteY4" fmla="*/ 2322576 h 2862072"/>
              <a:gd name="connsiteX5" fmla="*/ 12199366 w 12199366"/>
              <a:gd name="connsiteY5" fmla="*/ 1171194 h 2862072"/>
              <a:gd name="connsiteX6" fmla="*/ 12199366 w 12199366"/>
              <a:gd name="connsiteY6" fmla="*/ 1695196 h 2862072"/>
              <a:gd name="connsiteX7" fmla="*/ 9454896 w 12199366"/>
              <a:gd name="connsiteY7" fmla="*/ 2441448 h 2862072"/>
              <a:gd name="connsiteX8" fmla="*/ 7059168 w 12199366"/>
              <a:gd name="connsiteY8" fmla="*/ 1810512 h 2862072"/>
              <a:gd name="connsiteX9" fmla="*/ 5010912 w 12199366"/>
              <a:gd name="connsiteY9" fmla="*/ 2862072 h 2862072"/>
              <a:gd name="connsiteX10" fmla="*/ 2350008 w 12199366"/>
              <a:gd name="connsiteY10" fmla="*/ 1307592 h 2862072"/>
              <a:gd name="connsiteX11" fmla="*/ 9144 w 12199366"/>
              <a:gd name="connsiteY11" fmla="*/ 2843784 h 2862072"/>
              <a:gd name="connsiteX12" fmla="*/ 0 w 12199366"/>
              <a:gd name="connsiteY12" fmla="*/ 2478024 h 286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9366" h="2862072">
                <a:moveTo>
                  <a:pt x="0" y="2478024"/>
                </a:moveTo>
                <a:lnTo>
                  <a:pt x="3364992" y="0"/>
                </a:lnTo>
                <a:lnTo>
                  <a:pt x="5468112" y="1920240"/>
                </a:lnTo>
                <a:lnTo>
                  <a:pt x="6766560" y="1060704"/>
                </a:lnTo>
                <a:lnTo>
                  <a:pt x="9418320" y="2322576"/>
                </a:lnTo>
                <a:lnTo>
                  <a:pt x="12199366" y="1171194"/>
                </a:lnTo>
                <a:lnTo>
                  <a:pt x="12199366" y="1695196"/>
                </a:lnTo>
                <a:lnTo>
                  <a:pt x="9454896" y="2441448"/>
                </a:lnTo>
                <a:lnTo>
                  <a:pt x="7059168" y="1810512"/>
                </a:lnTo>
                <a:lnTo>
                  <a:pt x="5010912" y="2862072"/>
                </a:lnTo>
                <a:lnTo>
                  <a:pt x="2350008" y="1307592"/>
                </a:lnTo>
                <a:lnTo>
                  <a:pt x="9144" y="2843784"/>
                </a:lnTo>
                <a:lnTo>
                  <a:pt x="0" y="2478024"/>
                </a:lnTo>
                <a:close/>
              </a:path>
            </a:pathLst>
          </a:custGeom>
          <a:gradFill flip="none" rotWithShape="0">
            <a:gsLst>
              <a:gs pos="88000">
                <a:schemeClr val="accent2">
                  <a:alpha val="61000"/>
                  <a:lumMod val="70000"/>
                </a:schemeClr>
              </a:gs>
              <a:gs pos="35000">
                <a:srgbClr val="92D050">
                  <a:alpha val="45000"/>
                </a:srgbClr>
              </a:gs>
            </a:gsLst>
            <a:lin ang="108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4" name="Freeform 13"/>
          <p:cNvSpPr/>
          <p:nvPr/>
        </p:nvSpPr>
        <p:spPr>
          <a:xfrm>
            <a:off x="3270" y="683906"/>
            <a:ext cx="12187332" cy="2962656"/>
          </a:xfrm>
          <a:custGeom>
            <a:avLst/>
            <a:gdLst>
              <a:gd name="connsiteX0" fmla="*/ 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0 w 12280392"/>
              <a:gd name="connsiteY11" fmla="*/ 2615184 h 2962656"/>
              <a:gd name="connsiteX0" fmla="*/ 1524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15240 w 12280392"/>
              <a:gd name="connsiteY11" fmla="*/ 2615184 h 2962656"/>
              <a:gd name="connsiteX0" fmla="*/ 15240 w 12280392"/>
              <a:gd name="connsiteY0" fmla="*/ 2615184 h 2962656"/>
              <a:gd name="connsiteX1" fmla="*/ 0 w 12280392"/>
              <a:gd name="connsiteY1" fmla="*/ 2615184 h 2962656"/>
              <a:gd name="connsiteX2" fmla="*/ 3054096 w 12280392"/>
              <a:gd name="connsiteY2" fmla="*/ 1536192 h 2962656"/>
              <a:gd name="connsiteX3" fmla="*/ 8787384 w 12280392"/>
              <a:gd name="connsiteY3" fmla="*/ 2633472 h 2962656"/>
              <a:gd name="connsiteX4" fmla="*/ 11329416 w 12280392"/>
              <a:gd name="connsiteY4" fmla="*/ 0 h 2962656"/>
              <a:gd name="connsiteX5" fmla="*/ 12280392 w 12280392"/>
              <a:gd name="connsiteY5" fmla="*/ 228600 h 2962656"/>
              <a:gd name="connsiteX6" fmla="*/ 12262104 w 12280392"/>
              <a:gd name="connsiteY6" fmla="*/ 466344 h 2962656"/>
              <a:gd name="connsiteX7" fmla="*/ 11530584 w 12280392"/>
              <a:gd name="connsiteY7" fmla="*/ 438912 h 2962656"/>
              <a:gd name="connsiteX8" fmla="*/ 9509760 w 12280392"/>
              <a:gd name="connsiteY8" fmla="*/ 2962656 h 2962656"/>
              <a:gd name="connsiteX9" fmla="*/ 3282696 w 12280392"/>
              <a:gd name="connsiteY9" fmla="*/ 2203704 h 2962656"/>
              <a:gd name="connsiteX10" fmla="*/ 18288 w 12280392"/>
              <a:gd name="connsiteY10" fmla="*/ 2871216 h 2962656"/>
              <a:gd name="connsiteX11" fmla="*/ 15240 w 12280392"/>
              <a:gd name="connsiteY11" fmla="*/ 2615184 h 2962656"/>
              <a:gd name="connsiteX0" fmla="*/ 0 w 12361672"/>
              <a:gd name="connsiteY0" fmla="*/ 2716784 h 2962656"/>
              <a:gd name="connsiteX1" fmla="*/ 81280 w 12361672"/>
              <a:gd name="connsiteY1" fmla="*/ 2615184 h 2962656"/>
              <a:gd name="connsiteX2" fmla="*/ 3135376 w 12361672"/>
              <a:gd name="connsiteY2" fmla="*/ 1536192 h 2962656"/>
              <a:gd name="connsiteX3" fmla="*/ 8868664 w 12361672"/>
              <a:gd name="connsiteY3" fmla="*/ 2633472 h 2962656"/>
              <a:gd name="connsiteX4" fmla="*/ 11410696 w 12361672"/>
              <a:gd name="connsiteY4" fmla="*/ 0 h 2962656"/>
              <a:gd name="connsiteX5" fmla="*/ 12361672 w 12361672"/>
              <a:gd name="connsiteY5" fmla="*/ 228600 h 2962656"/>
              <a:gd name="connsiteX6" fmla="*/ 12343384 w 12361672"/>
              <a:gd name="connsiteY6" fmla="*/ 466344 h 2962656"/>
              <a:gd name="connsiteX7" fmla="*/ 11611864 w 12361672"/>
              <a:gd name="connsiteY7" fmla="*/ 438912 h 2962656"/>
              <a:gd name="connsiteX8" fmla="*/ 9591040 w 12361672"/>
              <a:gd name="connsiteY8" fmla="*/ 2962656 h 2962656"/>
              <a:gd name="connsiteX9" fmla="*/ 3363976 w 12361672"/>
              <a:gd name="connsiteY9" fmla="*/ 2203704 h 2962656"/>
              <a:gd name="connsiteX10" fmla="*/ 99568 w 12361672"/>
              <a:gd name="connsiteY10" fmla="*/ 2871216 h 2962656"/>
              <a:gd name="connsiteX11" fmla="*/ 0 w 12361672"/>
              <a:gd name="connsiteY11" fmla="*/ 2716784 h 2962656"/>
              <a:gd name="connsiteX0" fmla="*/ 0 w 12361672"/>
              <a:gd name="connsiteY0" fmla="*/ 2716784 h 2962656"/>
              <a:gd name="connsiteX1" fmla="*/ 130485 w 12361672"/>
              <a:gd name="connsiteY1" fmla="*/ 2606984 h 2962656"/>
              <a:gd name="connsiteX2" fmla="*/ 3135376 w 12361672"/>
              <a:gd name="connsiteY2" fmla="*/ 1536192 h 2962656"/>
              <a:gd name="connsiteX3" fmla="*/ 8868664 w 12361672"/>
              <a:gd name="connsiteY3" fmla="*/ 2633472 h 2962656"/>
              <a:gd name="connsiteX4" fmla="*/ 11410696 w 12361672"/>
              <a:gd name="connsiteY4" fmla="*/ 0 h 2962656"/>
              <a:gd name="connsiteX5" fmla="*/ 12361672 w 12361672"/>
              <a:gd name="connsiteY5" fmla="*/ 228600 h 2962656"/>
              <a:gd name="connsiteX6" fmla="*/ 12343384 w 12361672"/>
              <a:gd name="connsiteY6" fmla="*/ 466344 h 2962656"/>
              <a:gd name="connsiteX7" fmla="*/ 11611864 w 12361672"/>
              <a:gd name="connsiteY7" fmla="*/ 438912 h 2962656"/>
              <a:gd name="connsiteX8" fmla="*/ 9591040 w 12361672"/>
              <a:gd name="connsiteY8" fmla="*/ 2962656 h 2962656"/>
              <a:gd name="connsiteX9" fmla="*/ 3363976 w 12361672"/>
              <a:gd name="connsiteY9" fmla="*/ 2203704 h 2962656"/>
              <a:gd name="connsiteX10" fmla="*/ 99568 w 12361672"/>
              <a:gd name="connsiteY10" fmla="*/ 2871216 h 2962656"/>
              <a:gd name="connsiteX11" fmla="*/ 0 w 12361672"/>
              <a:gd name="connsiteY11" fmla="*/ 2716784 h 2962656"/>
              <a:gd name="connsiteX0" fmla="*/ 2953 w 12262114"/>
              <a:gd name="connsiteY0" fmla="*/ 2720885 h 2962656"/>
              <a:gd name="connsiteX1" fmla="*/ 30927 w 12262114"/>
              <a:gd name="connsiteY1" fmla="*/ 2606984 h 2962656"/>
              <a:gd name="connsiteX2" fmla="*/ 3035818 w 12262114"/>
              <a:gd name="connsiteY2" fmla="*/ 1536192 h 2962656"/>
              <a:gd name="connsiteX3" fmla="*/ 8769106 w 12262114"/>
              <a:gd name="connsiteY3" fmla="*/ 2633472 h 2962656"/>
              <a:gd name="connsiteX4" fmla="*/ 11311138 w 12262114"/>
              <a:gd name="connsiteY4" fmla="*/ 0 h 2962656"/>
              <a:gd name="connsiteX5" fmla="*/ 12262114 w 12262114"/>
              <a:gd name="connsiteY5" fmla="*/ 228600 h 2962656"/>
              <a:gd name="connsiteX6" fmla="*/ 12243826 w 12262114"/>
              <a:gd name="connsiteY6" fmla="*/ 466344 h 2962656"/>
              <a:gd name="connsiteX7" fmla="*/ 11512306 w 12262114"/>
              <a:gd name="connsiteY7" fmla="*/ 438912 h 2962656"/>
              <a:gd name="connsiteX8" fmla="*/ 9491482 w 12262114"/>
              <a:gd name="connsiteY8" fmla="*/ 2962656 h 2962656"/>
              <a:gd name="connsiteX9" fmla="*/ 3264418 w 12262114"/>
              <a:gd name="connsiteY9" fmla="*/ 2203704 h 2962656"/>
              <a:gd name="connsiteX10" fmla="*/ 10 w 12262114"/>
              <a:gd name="connsiteY10" fmla="*/ 2871216 h 2962656"/>
              <a:gd name="connsiteX11" fmla="*/ 2953 w 12262114"/>
              <a:gd name="connsiteY11" fmla="*/ 2720885 h 2962656"/>
              <a:gd name="connsiteX0" fmla="*/ 3040 w 12262201"/>
              <a:gd name="connsiteY0" fmla="*/ 2720885 h 2962656"/>
              <a:gd name="connsiteX1" fmla="*/ 31014 w 12262201"/>
              <a:gd name="connsiteY1" fmla="*/ 2606984 h 2962656"/>
              <a:gd name="connsiteX2" fmla="*/ 3035905 w 12262201"/>
              <a:gd name="connsiteY2" fmla="*/ 1536192 h 2962656"/>
              <a:gd name="connsiteX3" fmla="*/ 8769193 w 12262201"/>
              <a:gd name="connsiteY3" fmla="*/ 2633472 h 2962656"/>
              <a:gd name="connsiteX4" fmla="*/ 11311225 w 12262201"/>
              <a:gd name="connsiteY4" fmla="*/ 0 h 2962656"/>
              <a:gd name="connsiteX5" fmla="*/ 12262201 w 12262201"/>
              <a:gd name="connsiteY5" fmla="*/ 228600 h 2962656"/>
              <a:gd name="connsiteX6" fmla="*/ 12243913 w 12262201"/>
              <a:gd name="connsiteY6" fmla="*/ 466344 h 2962656"/>
              <a:gd name="connsiteX7" fmla="*/ 11512393 w 12262201"/>
              <a:gd name="connsiteY7" fmla="*/ 438912 h 2962656"/>
              <a:gd name="connsiteX8" fmla="*/ 9491569 w 12262201"/>
              <a:gd name="connsiteY8" fmla="*/ 2962656 h 2962656"/>
              <a:gd name="connsiteX9" fmla="*/ 3264505 w 12262201"/>
              <a:gd name="connsiteY9" fmla="*/ 2203704 h 2962656"/>
              <a:gd name="connsiteX10" fmla="*/ 97 w 12262201"/>
              <a:gd name="connsiteY10" fmla="*/ 2871216 h 2962656"/>
              <a:gd name="connsiteX11" fmla="*/ 3040 w 12262201"/>
              <a:gd name="connsiteY11" fmla="*/ 2720885 h 2962656"/>
              <a:gd name="connsiteX0" fmla="*/ 0 w 12259161"/>
              <a:gd name="connsiteY0" fmla="*/ 2720885 h 2962656"/>
              <a:gd name="connsiteX1" fmla="*/ 27974 w 12259161"/>
              <a:gd name="connsiteY1" fmla="*/ 2606984 h 2962656"/>
              <a:gd name="connsiteX2" fmla="*/ 3032865 w 12259161"/>
              <a:gd name="connsiteY2" fmla="*/ 1536192 h 2962656"/>
              <a:gd name="connsiteX3" fmla="*/ 8766153 w 12259161"/>
              <a:gd name="connsiteY3" fmla="*/ 2633472 h 2962656"/>
              <a:gd name="connsiteX4" fmla="*/ 11308185 w 12259161"/>
              <a:gd name="connsiteY4" fmla="*/ 0 h 2962656"/>
              <a:gd name="connsiteX5" fmla="*/ 12259161 w 12259161"/>
              <a:gd name="connsiteY5" fmla="*/ 228600 h 2962656"/>
              <a:gd name="connsiteX6" fmla="*/ 12240873 w 12259161"/>
              <a:gd name="connsiteY6" fmla="*/ 466344 h 2962656"/>
              <a:gd name="connsiteX7" fmla="*/ 11509353 w 12259161"/>
              <a:gd name="connsiteY7" fmla="*/ 438912 h 2962656"/>
              <a:gd name="connsiteX8" fmla="*/ 9488529 w 12259161"/>
              <a:gd name="connsiteY8" fmla="*/ 2962656 h 2962656"/>
              <a:gd name="connsiteX9" fmla="*/ 3261465 w 12259161"/>
              <a:gd name="connsiteY9" fmla="*/ 2203704 h 2962656"/>
              <a:gd name="connsiteX10" fmla="*/ 38062 w 12259161"/>
              <a:gd name="connsiteY10" fmla="*/ 2863015 h 2962656"/>
              <a:gd name="connsiteX11" fmla="*/ 0 w 12259161"/>
              <a:gd name="connsiteY11" fmla="*/ 2720885 h 2962656"/>
              <a:gd name="connsiteX0" fmla="*/ 8930 w 12231187"/>
              <a:gd name="connsiteY0" fmla="*/ 2712684 h 2962656"/>
              <a:gd name="connsiteX1" fmla="*/ 0 w 12231187"/>
              <a:gd name="connsiteY1" fmla="*/ 2606984 h 2962656"/>
              <a:gd name="connsiteX2" fmla="*/ 3004891 w 12231187"/>
              <a:gd name="connsiteY2" fmla="*/ 1536192 h 2962656"/>
              <a:gd name="connsiteX3" fmla="*/ 8738179 w 12231187"/>
              <a:gd name="connsiteY3" fmla="*/ 2633472 h 2962656"/>
              <a:gd name="connsiteX4" fmla="*/ 11280211 w 12231187"/>
              <a:gd name="connsiteY4" fmla="*/ 0 h 2962656"/>
              <a:gd name="connsiteX5" fmla="*/ 12231187 w 12231187"/>
              <a:gd name="connsiteY5" fmla="*/ 228600 h 2962656"/>
              <a:gd name="connsiteX6" fmla="*/ 12212899 w 12231187"/>
              <a:gd name="connsiteY6" fmla="*/ 466344 h 2962656"/>
              <a:gd name="connsiteX7" fmla="*/ 11481379 w 12231187"/>
              <a:gd name="connsiteY7" fmla="*/ 438912 h 2962656"/>
              <a:gd name="connsiteX8" fmla="*/ 9460555 w 12231187"/>
              <a:gd name="connsiteY8" fmla="*/ 2962656 h 2962656"/>
              <a:gd name="connsiteX9" fmla="*/ 3233491 w 12231187"/>
              <a:gd name="connsiteY9" fmla="*/ 2203704 h 2962656"/>
              <a:gd name="connsiteX10" fmla="*/ 10088 w 12231187"/>
              <a:gd name="connsiteY10" fmla="*/ 2863015 h 2962656"/>
              <a:gd name="connsiteX11" fmla="*/ 8930 w 12231187"/>
              <a:gd name="connsiteY11" fmla="*/ 2712684 h 2962656"/>
              <a:gd name="connsiteX0" fmla="*/ 0 w 12222257"/>
              <a:gd name="connsiteY0" fmla="*/ 2712684 h 2962656"/>
              <a:gd name="connsiteX1" fmla="*/ 3371 w 12222257"/>
              <a:gd name="connsiteY1" fmla="*/ 2602884 h 2962656"/>
              <a:gd name="connsiteX2" fmla="*/ 2995961 w 12222257"/>
              <a:gd name="connsiteY2" fmla="*/ 1536192 h 2962656"/>
              <a:gd name="connsiteX3" fmla="*/ 8729249 w 12222257"/>
              <a:gd name="connsiteY3" fmla="*/ 2633472 h 2962656"/>
              <a:gd name="connsiteX4" fmla="*/ 11271281 w 12222257"/>
              <a:gd name="connsiteY4" fmla="*/ 0 h 2962656"/>
              <a:gd name="connsiteX5" fmla="*/ 12222257 w 12222257"/>
              <a:gd name="connsiteY5" fmla="*/ 228600 h 2962656"/>
              <a:gd name="connsiteX6" fmla="*/ 12203969 w 12222257"/>
              <a:gd name="connsiteY6" fmla="*/ 466344 h 2962656"/>
              <a:gd name="connsiteX7" fmla="*/ 11472449 w 12222257"/>
              <a:gd name="connsiteY7" fmla="*/ 438912 h 2962656"/>
              <a:gd name="connsiteX8" fmla="*/ 9451625 w 12222257"/>
              <a:gd name="connsiteY8" fmla="*/ 2962656 h 2962656"/>
              <a:gd name="connsiteX9" fmla="*/ 3224561 w 12222257"/>
              <a:gd name="connsiteY9" fmla="*/ 2203704 h 2962656"/>
              <a:gd name="connsiteX10" fmla="*/ 1158 w 12222257"/>
              <a:gd name="connsiteY10" fmla="*/ 2863015 h 2962656"/>
              <a:gd name="connsiteX11" fmla="*/ 0 w 12222257"/>
              <a:gd name="connsiteY11" fmla="*/ 2712684 h 2962656"/>
              <a:gd name="connsiteX0" fmla="*/ 0 w 12203969"/>
              <a:gd name="connsiteY0" fmla="*/ 2712684 h 2962656"/>
              <a:gd name="connsiteX1" fmla="*/ 3371 w 12203969"/>
              <a:gd name="connsiteY1" fmla="*/ 2602884 h 2962656"/>
              <a:gd name="connsiteX2" fmla="*/ 2995961 w 12203969"/>
              <a:gd name="connsiteY2" fmla="*/ 1536192 h 2962656"/>
              <a:gd name="connsiteX3" fmla="*/ 8729249 w 12203969"/>
              <a:gd name="connsiteY3" fmla="*/ 2633472 h 2962656"/>
              <a:gd name="connsiteX4" fmla="*/ 11271281 w 12203969"/>
              <a:gd name="connsiteY4" fmla="*/ 0 h 2962656"/>
              <a:gd name="connsiteX5" fmla="*/ 12187332 w 12203969"/>
              <a:gd name="connsiteY5" fmla="*/ 219075 h 2962656"/>
              <a:gd name="connsiteX6" fmla="*/ 12203969 w 12203969"/>
              <a:gd name="connsiteY6" fmla="*/ 466344 h 2962656"/>
              <a:gd name="connsiteX7" fmla="*/ 11472449 w 12203969"/>
              <a:gd name="connsiteY7" fmla="*/ 438912 h 2962656"/>
              <a:gd name="connsiteX8" fmla="*/ 9451625 w 12203969"/>
              <a:gd name="connsiteY8" fmla="*/ 2962656 h 2962656"/>
              <a:gd name="connsiteX9" fmla="*/ 3224561 w 12203969"/>
              <a:gd name="connsiteY9" fmla="*/ 2203704 h 2962656"/>
              <a:gd name="connsiteX10" fmla="*/ 1158 w 12203969"/>
              <a:gd name="connsiteY10" fmla="*/ 2863015 h 2962656"/>
              <a:gd name="connsiteX11" fmla="*/ 0 w 12203969"/>
              <a:gd name="connsiteY11" fmla="*/ 2712684 h 2962656"/>
              <a:gd name="connsiteX0" fmla="*/ 0 w 12187332"/>
              <a:gd name="connsiteY0" fmla="*/ 2712684 h 2962656"/>
              <a:gd name="connsiteX1" fmla="*/ 3371 w 12187332"/>
              <a:gd name="connsiteY1" fmla="*/ 2602884 h 2962656"/>
              <a:gd name="connsiteX2" fmla="*/ 2995961 w 12187332"/>
              <a:gd name="connsiteY2" fmla="*/ 1536192 h 2962656"/>
              <a:gd name="connsiteX3" fmla="*/ 8729249 w 12187332"/>
              <a:gd name="connsiteY3" fmla="*/ 2633472 h 2962656"/>
              <a:gd name="connsiteX4" fmla="*/ 11271281 w 12187332"/>
              <a:gd name="connsiteY4" fmla="*/ 0 h 2962656"/>
              <a:gd name="connsiteX5" fmla="*/ 12187332 w 12187332"/>
              <a:gd name="connsiteY5" fmla="*/ 219075 h 2962656"/>
              <a:gd name="connsiteX6" fmla="*/ 12184919 w 12187332"/>
              <a:gd name="connsiteY6" fmla="*/ 466344 h 2962656"/>
              <a:gd name="connsiteX7" fmla="*/ 11472449 w 12187332"/>
              <a:gd name="connsiteY7" fmla="*/ 438912 h 2962656"/>
              <a:gd name="connsiteX8" fmla="*/ 9451625 w 12187332"/>
              <a:gd name="connsiteY8" fmla="*/ 2962656 h 2962656"/>
              <a:gd name="connsiteX9" fmla="*/ 3224561 w 12187332"/>
              <a:gd name="connsiteY9" fmla="*/ 2203704 h 2962656"/>
              <a:gd name="connsiteX10" fmla="*/ 1158 w 12187332"/>
              <a:gd name="connsiteY10" fmla="*/ 2863015 h 2962656"/>
              <a:gd name="connsiteX11" fmla="*/ 0 w 12187332"/>
              <a:gd name="connsiteY11" fmla="*/ 2712684 h 296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7332" h="2962656">
                <a:moveTo>
                  <a:pt x="0" y="2712684"/>
                </a:moveTo>
                <a:lnTo>
                  <a:pt x="3371" y="2602884"/>
                </a:lnTo>
                <a:lnTo>
                  <a:pt x="2995961" y="1536192"/>
                </a:lnTo>
                <a:lnTo>
                  <a:pt x="8729249" y="2633472"/>
                </a:lnTo>
                <a:lnTo>
                  <a:pt x="11271281" y="0"/>
                </a:lnTo>
                <a:lnTo>
                  <a:pt x="12187332" y="219075"/>
                </a:lnTo>
                <a:cubicBezTo>
                  <a:pt x="12186528" y="301498"/>
                  <a:pt x="12185723" y="383921"/>
                  <a:pt x="12184919" y="466344"/>
                </a:cubicBezTo>
                <a:lnTo>
                  <a:pt x="11472449" y="438912"/>
                </a:lnTo>
                <a:lnTo>
                  <a:pt x="9451625" y="2962656"/>
                </a:lnTo>
                <a:lnTo>
                  <a:pt x="3224561" y="2203704"/>
                </a:lnTo>
                <a:lnTo>
                  <a:pt x="1158" y="2863015"/>
                </a:lnTo>
                <a:cubicBezTo>
                  <a:pt x="142" y="2777671"/>
                  <a:pt x="3408" y="2835911"/>
                  <a:pt x="0" y="2712684"/>
                </a:cubicBezTo>
                <a:close/>
              </a:path>
            </a:pathLst>
          </a:custGeom>
          <a:gradFill flip="none" rotWithShape="1">
            <a:gsLst>
              <a:gs pos="0">
                <a:srgbClr val="256E00"/>
              </a:gs>
              <a:gs pos="74000">
                <a:schemeClr val="accent1">
                  <a:alpha val="55000"/>
                  <a:lumMod val="98000"/>
                  <a:lumOff val="2000"/>
                </a:schemeClr>
              </a:gs>
            </a:gsLst>
            <a:lin ang="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6E6E6E"/>
              </a:solidFill>
              <a:effectLst/>
              <a:uFillTx/>
              <a:latin typeface="Trebuchet MS"/>
              <a:ea typeface="Trebuchet MS"/>
              <a:cs typeface="Trebuchet MS"/>
              <a:sym typeface="Trebuchet MS"/>
            </a:endParaRPr>
          </a:p>
        </p:txBody>
      </p:sp>
      <p:sp>
        <p:nvSpPr>
          <p:cNvPr id="11" name="TextBox 10"/>
          <p:cNvSpPr txBox="1"/>
          <p:nvPr/>
        </p:nvSpPr>
        <p:spPr>
          <a:xfrm>
            <a:off x="1054443" y="6394861"/>
            <a:ext cx="2576665" cy="4631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Confidential </a:t>
            </a:r>
            <a:r>
              <a:rPr kumimoji="0" lang="en-US" sz="850" b="0" i="0" u="none" strike="noStrike" cap="none" spc="100" normalizeH="0" baseline="0" dirty="0">
                <a:ln>
                  <a:noFill/>
                </a:ln>
                <a:solidFill>
                  <a:schemeClr val="bg1"/>
                </a:solidFill>
                <a:effectLst/>
                <a:uFillTx/>
                <a:latin typeface="Arial" charset="0"/>
                <a:ea typeface="Arial" charset="0"/>
                <a:cs typeface="Arial" charset="0"/>
                <a:sym typeface="Trebuchet MS"/>
              </a:rPr>
              <a:t>&amp;</a:t>
            </a: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 Proprietary © 2018</a:t>
            </a:r>
          </a:p>
        </p:txBody>
      </p:sp>
    </p:spTree>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10" name="Shape 6">
            <a:extLst>
              <a:ext uri="{FF2B5EF4-FFF2-40B4-BE49-F238E27FC236}">
                <a16:creationId xmlns:a16="http://schemas.microsoft.com/office/drawing/2014/main" id="{5ABE17FE-51EA-4C12-A54F-7C50438B4FF9}"/>
              </a:ext>
            </a:extLst>
          </p:cNvPr>
          <p:cNvSpPr/>
          <p:nvPr/>
        </p:nvSpPr>
        <p:spPr>
          <a:xfrm>
            <a:off x="1" y="6394862"/>
            <a:ext cx="12191999" cy="463138"/>
          </a:xfrm>
          <a:prstGeom prst="rect">
            <a:avLst/>
          </a:prstGeom>
          <a:gradFill flip="none" rotWithShape="1">
            <a:gsLst>
              <a:gs pos="0">
                <a:srgbClr val="59A200"/>
              </a:gs>
              <a:gs pos="51000">
                <a:srgbClr val="5EAB00"/>
              </a:gs>
            </a:gsLst>
            <a:lin ang="10800000" scaled="1"/>
            <a:tileRect/>
          </a:gradFill>
          <a:ln w="12700" cap="flat">
            <a:noFill/>
            <a:miter lim="400000"/>
          </a:ln>
          <a:effectLst/>
        </p:spPr>
        <p:txBody>
          <a:bodyPr wrap="square" lIns="0" tIns="0" rIns="0" bIns="0" numCol="1" anchor="ctr">
            <a:noAutofit/>
          </a:bodyPr>
          <a:lstStyle/>
          <a:p>
            <a:pPr algn="ctr">
              <a:defRPr>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11" name="Text Box 23">
            <a:extLst>
              <a:ext uri="{FF2B5EF4-FFF2-40B4-BE49-F238E27FC236}">
                <a16:creationId xmlns:a16="http://schemas.microsoft.com/office/drawing/2014/main" id="{B3A5D348-1168-4C7A-A958-9C3CB6C0A5C1}"/>
              </a:ext>
            </a:extLst>
          </p:cNvPr>
          <p:cNvSpPr txBox="1">
            <a:spLocks noChangeArrowheads="1"/>
          </p:cNvSpPr>
          <p:nvPr/>
        </p:nvSpPr>
        <p:spPr bwMode="auto">
          <a:xfrm>
            <a:off x="8309" y="6394860"/>
            <a:ext cx="547141" cy="463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chor="ctr" anchorCtr="0">
            <a:no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fld id="{25831988-0139-264A-B611-FFCAE3273E0A}" type="slidenum">
              <a:rPr lang="en-US" altLang="en-US" sz="900" i="0" baseline="0">
                <a:solidFill>
                  <a:schemeClr val="bg1"/>
                </a:solidFill>
                <a:latin typeface="Arial" panose="020B0604020202020204" pitchFamily="34" charset="0"/>
                <a:ea typeface="Trebuchet MS" charset="0"/>
                <a:cs typeface="Arial" panose="020B0604020202020204" pitchFamily="34" charset="0"/>
              </a:rPr>
              <a:pPr algn="ctr">
                <a:spcBef>
                  <a:spcPct val="50000"/>
                </a:spcBef>
              </a:pPr>
              <a:t>‹#›</a:t>
            </a:fld>
            <a:endParaRPr lang="en-US" altLang="en-US" sz="900" i="0" baseline="0" dirty="0">
              <a:solidFill>
                <a:schemeClr val="bg1"/>
              </a:solidFill>
              <a:latin typeface="Arial" panose="020B0604020202020204" pitchFamily="34" charset="0"/>
              <a:ea typeface="Trebuchet MS" charset="0"/>
              <a:cs typeface="Arial" panose="020B0604020202020204" pitchFamily="34" charset="0"/>
            </a:endParaRPr>
          </a:p>
        </p:txBody>
      </p:sp>
      <p:sp>
        <p:nvSpPr>
          <p:cNvPr id="15" name="TextBox 14">
            <a:extLst>
              <a:ext uri="{FF2B5EF4-FFF2-40B4-BE49-F238E27FC236}">
                <a16:creationId xmlns:a16="http://schemas.microsoft.com/office/drawing/2014/main" id="{DE4EA447-248D-4292-A1B3-8E99CF376C2D}"/>
              </a:ext>
            </a:extLst>
          </p:cNvPr>
          <p:cNvSpPr txBox="1"/>
          <p:nvPr/>
        </p:nvSpPr>
        <p:spPr>
          <a:xfrm>
            <a:off x="1054443" y="6394861"/>
            <a:ext cx="2576665" cy="4631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Confidential </a:t>
            </a:r>
            <a:r>
              <a:rPr kumimoji="0" lang="en-US" sz="850" b="0" i="0" u="none" strike="noStrike" cap="none" spc="100" normalizeH="0" baseline="0" dirty="0">
                <a:ln>
                  <a:noFill/>
                </a:ln>
                <a:solidFill>
                  <a:schemeClr val="bg1"/>
                </a:solidFill>
                <a:effectLst/>
                <a:uFillTx/>
                <a:latin typeface="Arial" charset="0"/>
                <a:ea typeface="Arial" charset="0"/>
                <a:cs typeface="Arial" charset="0"/>
                <a:sym typeface="Trebuchet MS"/>
              </a:rPr>
              <a:t>&amp;</a:t>
            </a:r>
            <a:r>
              <a:rPr kumimoji="0" lang="en-US" sz="900" b="0" i="0" u="none" strike="noStrike" cap="none" spc="100" normalizeH="0" baseline="0" dirty="0">
                <a:ln>
                  <a:noFill/>
                </a:ln>
                <a:solidFill>
                  <a:schemeClr val="bg1"/>
                </a:solidFill>
                <a:effectLst/>
                <a:uFillTx/>
                <a:latin typeface="Arial" charset="0"/>
                <a:ea typeface="Arial" charset="0"/>
                <a:cs typeface="Arial" charset="0"/>
                <a:sym typeface="Trebuchet MS"/>
              </a:rPr>
              <a:t> Proprietary © 2018</a:t>
            </a:r>
          </a:p>
        </p:txBody>
      </p:sp>
      <p:sp>
        <p:nvSpPr>
          <p:cNvPr id="17" name="Title Placeholder 13"/>
          <p:cNvSpPr>
            <a:spLocks noGrp="1"/>
          </p:cNvSpPr>
          <p:nvPr>
            <p:ph type="title" hasCustomPrompt="1"/>
          </p:nvPr>
        </p:nvSpPr>
        <p:spPr>
          <a:xfrm>
            <a:off x="8309" y="1"/>
            <a:ext cx="12192000" cy="761999"/>
          </a:xfrm>
          <a:prstGeom prst="rect">
            <a:avLst/>
          </a:prstGeom>
        </p:spPr>
        <p:txBody>
          <a:bodyPr vert="horz" lIns="0" tIns="0" rIns="0" bIns="0" rtlCol="0" anchor="ctr">
            <a:noAutofit/>
          </a:bodyPr>
          <a:lstStyle>
            <a:lvl1pPr algn="ctr">
              <a:defRPr sz="2800" b="1" i="0" spc="100" baseline="0">
                <a:solidFill>
                  <a:srgbClr val="232836"/>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cxnSp>
        <p:nvCxnSpPr>
          <p:cNvPr id="7" name="Straight Connector 6"/>
          <p:cNvCxnSpPr/>
          <p:nvPr/>
        </p:nvCxnSpPr>
        <p:spPr>
          <a:xfrm flipH="1">
            <a:off x="10791511" y="5302987"/>
            <a:ext cx="4760912" cy="1478008"/>
          </a:xfrm>
          <a:prstGeom prst="line">
            <a:avLst/>
          </a:prstGeom>
          <a:noFill/>
          <a:ln w="19050" cap="flat">
            <a:solidFill>
              <a:srgbClr val="DBFB1E">
                <a:alpha val="21000"/>
              </a:srgbClr>
            </a:solidFill>
            <a:prstDash val="solid"/>
            <a:miter lim="800000"/>
          </a:ln>
          <a:effectLst/>
        </p:spPr>
        <p:style>
          <a:lnRef idx="0">
            <a:scrgbClr r="0" g="0" b="0"/>
          </a:lnRef>
          <a:fillRef idx="0">
            <a:scrgbClr r="0" g="0" b="0"/>
          </a:fillRef>
          <a:effectRef idx="0">
            <a:scrgbClr r="0" g="0" b="0"/>
          </a:effectRef>
          <a:fontRef idx="none"/>
        </p:style>
      </p:cxn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4675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2" r:id="rId4"/>
    <p:sldLayoutId id="2147483683" r:id="rId5"/>
    <p:sldLayoutId id="2147483684" r:id="rId6"/>
  </p:sldLayoutIdLst>
  <p:transition spd="med"/>
  <p:hf sldNum="0" hdr="0" dt="0"/>
  <p:txStyles>
    <p:titleStyle>
      <a:lvl1pPr algn="ctr" eaLnBrk="1" hangingPunct="1">
        <a:lnSpc>
          <a:spcPct val="90000"/>
        </a:lnSpc>
        <a:defRPr lang="en-US" sz="2800" b="1" i="0" cap="all" spc="100" baseline="0" dirty="0">
          <a:solidFill>
            <a:srgbClr val="232836"/>
          </a:solidFill>
          <a:latin typeface="Arial" panose="020B0604020202020204" pitchFamily="34" charset="0"/>
          <a:ea typeface="Verdana" charset="0"/>
          <a:cs typeface="Arial" panose="020B0604020202020204" pitchFamily="34" charset="0"/>
          <a:sym typeface="Trebuchet MS"/>
        </a:defRPr>
      </a:lvl1pPr>
      <a:lvl2pPr eaLnBrk="1" hangingPunct="1">
        <a:lnSpc>
          <a:spcPct val="90000"/>
        </a:lnSpc>
        <a:defRPr sz="3000" spc="300">
          <a:solidFill>
            <a:srgbClr val="797979"/>
          </a:solidFill>
          <a:latin typeface="Trebuchet MS"/>
          <a:ea typeface="Trebuchet MS"/>
          <a:cs typeface="Trebuchet MS"/>
          <a:sym typeface="Trebuchet MS"/>
        </a:defRPr>
      </a:lvl2pPr>
      <a:lvl3pPr eaLnBrk="1" hangingPunct="1">
        <a:lnSpc>
          <a:spcPct val="90000"/>
        </a:lnSpc>
        <a:defRPr sz="3000" spc="300">
          <a:solidFill>
            <a:srgbClr val="797979"/>
          </a:solidFill>
          <a:latin typeface="Trebuchet MS"/>
          <a:ea typeface="Trebuchet MS"/>
          <a:cs typeface="Trebuchet MS"/>
          <a:sym typeface="Trebuchet MS"/>
        </a:defRPr>
      </a:lvl3pPr>
      <a:lvl4pPr eaLnBrk="1" hangingPunct="1">
        <a:lnSpc>
          <a:spcPct val="90000"/>
        </a:lnSpc>
        <a:defRPr sz="3000" spc="300">
          <a:solidFill>
            <a:srgbClr val="797979"/>
          </a:solidFill>
          <a:latin typeface="Trebuchet MS"/>
          <a:ea typeface="Trebuchet MS"/>
          <a:cs typeface="Trebuchet MS"/>
          <a:sym typeface="Trebuchet MS"/>
        </a:defRPr>
      </a:lvl4pPr>
      <a:lvl5pPr eaLnBrk="1" hangingPunct="1">
        <a:lnSpc>
          <a:spcPct val="90000"/>
        </a:lnSpc>
        <a:defRPr sz="3000" spc="300">
          <a:solidFill>
            <a:srgbClr val="797979"/>
          </a:solidFill>
          <a:latin typeface="Trebuchet MS"/>
          <a:ea typeface="Trebuchet MS"/>
          <a:cs typeface="Trebuchet MS"/>
          <a:sym typeface="Trebuchet MS"/>
        </a:defRPr>
      </a:lvl5pPr>
      <a:lvl6pPr eaLnBrk="1" hangingPunct="1">
        <a:lnSpc>
          <a:spcPct val="90000"/>
        </a:lnSpc>
        <a:defRPr sz="3000" spc="300">
          <a:solidFill>
            <a:srgbClr val="797979"/>
          </a:solidFill>
          <a:latin typeface="Trebuchet MS"/>
          <a:ea typeface="Trebuchet MS"/>
          <a:cs typeface="Trebuchet MS"/>
          <a:sym typeface="Trebuchet MS"/>
        </a:defRPr>
      </a:lvl6pPr>
      <a:lvl7pPr eaLnBrk="1" hangingPunct="1">
        <a:lnSpc>
          <a:spcPct val="90000"/>
        </a:lnSpc>
        <a:defRPr sz="3000" spc="300">
          <a:solidFill>
            <a:srgbClr val="797979"/>
          </a:solidFill>
          <a:latin typeface="Trebuchet MS"/>
          <a:ea typeface="Trebuchet MS"/>
          <a:cs typeface="Trebuchet MS"/>
          <a:sym typeface="Trebuchet MS"/>
        </a:defRPr>
      </a:lvl7pPr>
      <a:lvl8pPr eaLnBrk="1" hangingPunct="1">
        <a:lnSpc>
          <a:spcPct val="90000"/>
        </a:lnSpc>
        <a:defRPr sz="3000" spc="300">
          <a:solidFill>
            <a:srgbClr val="797979"/>
          </a:solidFill>
          <a:latin typeface="Trebuchet MS"/>
          <a:ea typeface="Trebuchet MS"/>
          <a:cs typeface="Trebuchet MS"/>
          <a:sym typeface="Trebuchet MS"/>
        </a:defRPr>
      </a:lvl8pPr>
      <a:lvl9pPr eaLnBrk="1" hangingPunct="1">
        <a:lnSpc>
          <a:spcPct val="90000"/>
        </a:lnSpc>
        <a:defRPr sz="3000" spc="300">
          <a:solidFill>
            <a:srgbClr val="797979"/>
          </a:solidFill>
          <a:latin typeface="Trebuchet MS"/>
          <a:ea typeface="Trebuchet MS"/>
          <a:cs typeface="Trebuchet MS"/>
          <a:sym typeface="Trebuchet MS"/>
        </a:defRPr>
      </a:lvl9pPr>
    </p:titleStyle>
    <p:bodyStyle>
      <a:lvl1pPr marL="4572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1pPr>
      <a:lvl2pPr marL="9144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2pPr>
      <a:lvl3pPr marL="13716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3pPr>
      <a:lvl4pPr marL="18288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4pPr>
      <a:lvl5pPr marL="22860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5pPr>
      <a:lvl6pPr marL="26416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p:bodyStyle>
    <p:otherStyle>
      <a:lvl1pPr eaLnBrk="1" hangingPunct="1">
        <a:defRPr>
          <a:solidFill>
            <a:schemeClr val="tx1"/>
          </a:solidFill>
          <a:latin typeface="+mn-lt"/>
          <a:ea typeface="+mn-ea"/>
          <a:cs typeface="+mn-cs"/>
          <a:sym typeface="Trebuchet MS"/>
        </a:defRPr>
      </a:lvl1pPr>
      <a:lvl2pPr indent="457200" eaLnBrk="1" hangingPunct="1">
        <a:defRPr>
          <a:solidFill>
            <a:schemeClr val="tx1"/>
          </a:solidFill>
          <a:latin typeface="+mn-lt"/>
          <a:ea typeface="+mn-ea"/>
          <a:cs typeface="+mn-cs"/>
          <a:sym typeface="Trebuchet MS"/>
        </a:defRPr>
      </a:lvl2pPr>
      <a:lvl3pPr indent="914400" eaLnBrk="1" hangingPunct="1">
        <a:defRPr>
          <a:solidFill>
            <a:schemeClr val="tx1"/>
          </a:solidFill>
          <a:latin typeface="+mn-lt"/>
          <a:ea typeface="+mn-ea"/>
          <a:cs typeface="+mn-cs"/>
          <a:sym typeface="Trebuchet MS"/>
        </a:defRPr>
      </a:lvl3pPr>
      <a:lvl4pPr indent="1371600" eaLnBrk="1" hangingPunct="1">
        <a:defRPr>
          <a:solidFill>
            <a:schemeClr val="tx1"/>
          </a:solidFill>
          <a:latin typeface="+mn-lt"/>
          <a:ea typeface="+mn-ea"/>
          <a:cs typeface="+mn-cs"/>
          <a:sym typeface="Trebuchet MS"/>
        </a:defRPr>
      </a:lvl4pPr>
      <a:lvl5pPr indent="1828800" eaLnBrk="1" hangingPunct="1">
        <a:defRPr>
          <a:solidFill>
            <a:schemeClr val="tx1"/>
          </a:solidFill>
          <a:latin typeface="+mn-lt"/>
          <a:ea typeface="+mn-ea"/>
          <a:cs typeface="+mn-cs"/>
          <a:sym typeface="Trebuchet MS"/>
        </a:defRPr>
      </a:lvl5pPr>
      <a:lvl6pPr indent="2286000" eaLnBrk="1" hangingPunct="1">
        <a:defRPr>
          <a:solidFill>
            <a:schemeClr val="tx1"/>
          </a:solidFill>
          <a:latin typeface="+mn-lt"/>
          <a:ea typeface="+mn-ea"/>
          <a:cs typeface="+mn-cs"/>
          <a:sym typeface="Trebuchet MS"/>
        </a:defRPr>
      </a:lvl6pPr>
      <a:lvl7pPr indent="2743200" eaLnBrk="1" hangingPunct="1">
        <a:defRPr>
          <a:solidFill>
            <a:schemeClr val="tx1"/>
          </a:solidFill>
          <a:latin typeface="+mn-lt"/>
          <a:ea typeface="+mn-ea"/>
          <a:cs typeface="+mn-cs"/>
          <a:sym typeface="Trebuchet MS"/>
        </a:defRPr>
      </a:lvl7pPr>
      <a:lvl8pPr indent="3200400" eaLnBrk="1" hangingPunct="1">
        <a:defRPr>
          <a:solidFill>
            <a:schemeClr val="tx1"/>
          </a:solidFill>
          <a:latin typeface="+mn-lt"/>
          <a:ea typeface="+mn-ea"/>
          <a:cs typeface="+mn-cs"/>
          <a:sym typeface="Trebuchet MS"/>
        </a:defRPr>
      </a:lvl8pPr>
      <a:lvl9pPr indent="3657600" eaLnBrk="1" hangingPunct="1">
        <a:defRPr>
          <a:solidFill>
            <a:schemeClr val="tx1"/>
          </a:solidFill>
          <a:latin typeface="+mn-lt"/>
          <a:ea typeface="+mn-ea"/>
          <a:cs typeface="+mn-cs"/>
          <a:sym typeface="Trebuchet M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444330"/>
      </p:ext>
    </p:extLst>
  </p:cSld>
  <p:clrMap bg1="lt1" tx1="dk1" bg2="lt2" tx2="dk2" accent1="accent1" accent2="accent2" accent3="accent3" accent4="accent4" accent5="accent5" accent6="accent6" hlink="hlink" folHlink="folHlink"/>
  <p:sldLayoutIdLst>
    <p:sldLayoutId id="2147483678" r:id="rId1"/>
  </p:sldLayoutIdLst>
  <p:transition spd="med"/>
  <p:hf sldNum="0" hdr="0" dt="0"/>
  <p:txStyles>
    <p:titleStyle>
      <a:lvl1pPr algn="ctr" eaLnBrk="1" hangingPunct="1">
        <a:lnSpc>
          <a:spcPct val="90000"/>
        </a:lnSpc>
        <a:defRPr sz="3000" b="1" i="0" spc="0">
          <a:solidFill>
            <a:schemeClr val="bg2">
              <a:lumMod val="75000"/>
            </a:schemeClr>
          </a:solidFill>
          <a:latin typeface="Arial" panose="020B0604020202020204" pitchFamily="34" charset="0"/>
          <a:ea typeface="Verdana" charset="0"/>
          <a:cs typeface="Arial" panose="020B0604020202020204" pitchFamily="34" charset="0"/>
          <a:sym typeface="Trebuchet MS"/>
        </a:defRPr>
      </a:lvl1pPr>
      <a:lvl2pPr eaLnBrk="1" hangingPunct="1">
        <a:lnSpc>
          <a:spcPct val="90000"/>
        </a:lnSpc>
        <a:defRPr sz="3000" spc="300">
          <a:solidFill>
            <a:srgbClr val="797979"/>
          </a:solidFill>
          <a:latin typeface="Trebuchet MS"/>
          <a:ea typeface="Trebuchet MS"/>
          <a:cs typeface="Trebuchet MS"/>
          <a:sym typeface="Trebuchet MS"/>
        </a:defRPr>
      </a:lvl2pPr>
      <a:lvl3pPr eaLnBrk="1" hangingPunct="1">
        <a:lnSpc>
          <a:spcPct val="90000"/>
        </a:lnSpc>
        <a:defRPr sz="3000" spc="300">
          <a:solidFill>
            <a:srgbClr val="797979"/>
          </a:solidFill>
          <a:latin typeface="Trebuchet MS"/>
          <a:ea typeface="Trebuchet MS"/>
          <a:cs typeface="Trebuchet MS"/>
          <a:sym typeface="Trebuchet MS"/>
        </a:defRPr>
      </a:lvl3pPr>
      <a:lvl4pPr eaLnBrk="1" hangingPunct="1">
        <a:lnSpc>
          <a:spcPct val="90000"/>
        </a:lnSpc>
        <a:defRPr sz="3000" spc="300">
          <a:solidFill>
            <a:srgbClr val="797979"/>
          </a:solidFill>
          <a:latin typeface="Trebuchet MS"/>
          <a:ea typeface="Trebuchet MS"/>
          <a:cs typeface="Trebuchet MS"/>
          <a:sym typeface="Trebuchet MS"/>
        </a:defRPr>
      </a:lvl4pPr>
      <a:lvl5pPr eaLnBrk="1" hangingPunct="1">
        <a:lnSpc>
          <a:spcPct val="90000"/>
        </a:lnSpc>
        <a:defRPr sz="3000" spc="300">
          <a:solidFill>
            <a:srgbClr val="797979"/>
          </a:solidFill>
          <a:latin typeface="Trebuchet MS"/>
          <a:ea typeface="Trebuchet MS"/>
          <a:cs typeface="Trebuchet MS"/>
          <a:sym typeface="Trebuchet MS"/>
        </a:defRPr>
      </a:lvl5pPr>
      <a:lvl6pPr eaLnBrk="1" hangingPunct="1">
        <a:lnSpc>
          <a:spcPct val="90000"/>
        </a:lnSpc>
        <a:defRPr sz="3000" spc="300">
          <a:solidFill>
            <a:srgbClr val="797979"/>
          </a:solidFill>
          <a:latin typeface="Trebuchet MS"/>
          <a:ea typeface="Trebuchet MS"/>
          <a:cs typeface="Trebuchet MS"/>
          <a:sym typeface="Trebuchet MS"/>
        </a:defRPr>
      </a:lvl6pPr>
      <a:lvl7pPr eaLnBrk="1" hangingPunct="1">
        <a:lnSpc>
          <a:spcPct val="90000"/>
        </a:lnSpc>
        <a:defRPr sz="3000" spc="300">
          <a:solidFill>
            <a:srgbClr val="797979"/>
          </a:solidFill>
          <a:latin typeface="Trebuchet MS"/>
          <a:ea typeface="Trebuchet MS"/>
          <a:cs typeface="Trebuchet MS"/>
          <a:sym typeface="Trebuchet MS"/>
        </a:defRPr>
      </a:lvl7pPr>
      <a:lvl8pPr eaLnBrk="1" hangingPunct="1">
        <a:lnSpc>
          <a:spcPct val="90000"/>
        </a:lnSpc>
        <a:defRPr sz="3000" spc="300">
          <a:solidFill>
            <a:srgbClr val="797979"/>
          </a:solidFill>
          <a:latin typeface="Trebuchet MS"/>
          <a:ea typeface="Trebuchet MS"/>
          <a:cs typeface="Trebuchet MS"/>
          <a:sym typeface="Trebuchet MS"/>
        </a:defRPr>
      </a:lvl8pPr>
      <a:lvl9pPr eaLnBrk="1" hangingPunct="1">
        <a:lnSpc>
          <a:spcPct val="90000"/>
        </a:lnSpc>
        <a:defRPr sz="3000" spc="300">
          <a:solidFill>
            <a:srgbClr val="797979"/>
          </a:solidFill>
          <a:latin typeface="Trebuchet MS"/>
          <a:ea typeface="Trebuchet MS"/>
          <a:cs typeface="Trebuchet MS"/>
          <a:sym typeface="Trebuchet MS"/>
        </a:defRPr>
      </a:lvl9pPr>
    </p:titleStyle>
    <p:bodyStyle>
      <a:lvl1pPr marL="4572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1pPr>
      <a:lvl2pPr marL="9144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2pPr>
      <a:lvl3pPr marL="13716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3pPr>
      <a:lvl4pPr marL="18288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4pPr>
      <a:lvl5pPr marL="2286000" indent="-457200" eaLnBrk="1" hangingPunct="1">
        <a:lnSpc>
          <a:spcPct val="90000"/>
        </a:lnSpc>
        <a:spcBef>
          <a:spcPts val="1000"/>
        </a:spcBef>
        <a:buSzPct val="100000"/>
        <a:buFont typeface="Arial" panose="020B0604020202020204" pitchFamily="34" charset="0"/>
        <a:buChar char="•"/>
        <a:defRPr sz="1400" b="0" i="0" spc="0">
          <a:solidFill>
            <a:schemeClr val="bg2">
              <a:lumMod val="75000"/>
            </a:schemeClr>
          </a:solidFill>
          <a:latin typeface="Arial" panose="020B0604020202020204" pitchFamily="34" charset="0"/>
          <a:ea typeface="Arial" panose="020B0604020202020204" pitchFamily="34" charset="0"/>
          <a:cs typeface="Arial" panose="020B0604020202020204" pitchFamily="34" charset="0"/>
          <a:sym typeface="Trebuchet MS"/>
        </a:defRPr>
      </a:lvl5pPr>
      <a:lvl6pPr marL="26416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eaLnBrk="1" hangingPunct="1">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p:bodyStyle>
    <p:otherStyle>
      <a:lvl1pPr eaLnBrk="1" hangingPunct="1">
        <a:defRPr>
          <a:solidFill>
            <a:schemeClr val="tx1"/>
          </a:solidFill>
          <a:latin typeface="+mn-lt"/>
          <a:ea typeface="+mn-ea"/>
          <a:cs typeface="+mn-cs"/>
          <a:sym typeface="Trebuchet MS"/>
        </a:defRPr>
      </a:lvl1pPr>
      <a:lvl2pPr indent="457200" eaLnBrk="1" hangingPunct="1">
        <a:defRPr>
          <a:solidFill>
            <a:schemeClr val="tx1"/>
          </a:solidFill>
          <a:latin typeface="+mn-lt"/>
          <a:ea typeface="+mn-ea"/>
          <a:cs typeface="+mn-cs"/>
          <a:sym typeface="Trebuchet MS"/>
        </a:defRPr>
      </a:lvl2pPr>
      <a:lvl3pPr indent="914400" eaLnBrk="1" hangingPunct="1">
        <a:defRPr>
          <a:solidFill>
            <a:schemeClr val="tx1"/>
          </a:solidFill>
          <a:latin typeface="+mn-lt"/>
          <a:ea typeface="+mn-ea"/>
          <a:cs typeface="+mn-cs"/>
          <a:sym typeface="Trebuchet MS"/>
        </a:defRPr>
      </a:lvl3pPr>
      <a:lvl4pPr indent="1371600" eaLnBrk="1" hangingPunct="1">
        <a:defRPr>
          <a:solidFill>
            <a:schemeClr val="tx1"/>
          </a:solidFill>
          <a:latin typeface="+mn-lt"/>
          <a:ea typeface="+mn-ea"/>
          <a:cs typeface="+mn-cs"/>
          <a:sym typeface="Trebuchet MS"/>
        </a:defRPr>
      </a:lvl4pPr>
      <a:lvl5pPr indent="1828800" eaLnBrk="1" hangingPunct="1">
        <a:defRPr>
          <a:solidFill>
            <a:schemeClr val="tx1"/>
          </a:solidFill>
          <a:latin typeface="+mn-lt"/>
          <a:ea typeface="+mn-ea"/>
          <a:cs typeface="+mn-cs"/>
          <a:sym typeface="Trebuchet MS"/>
        </a:defRPr>
      </a:lvl5pPr>
      <a:lvl6pPr indent="2286000" eaLnBrk="1" hangingPunct="1">
        <a:defRPr>
          <a:solidFill>
            <a:schemeClr val="tx1"/>
          </a:solidFill>
          <a:latin typeface="+mn-lt"/>
          <a:ea typeface="+mn-ea"/>
          <a:cs typeface="+mn-cs"/>
          <a:sym typeface="Trebuchet MS"/>
        </a:defRPr>
      </a:lvl6pPr>
      <a:lvl7pPr indent="2743200" eaLnBrk="1" hangingPunct="1">
        <a:defRPr>
          <a:solidFill>
            <a:schemeClr val="tx1"/>
          </a:solidFill>
          <a:latin typeface="+mn-lt"/>
          <a:ea typeface="+mn-ea"/>
          <a:cs typeface="+mn-cs"/>
          <a:sym typeface="Trebuchet MS"/>
        </a:defRPr>
      </a:lvl7pPr>
      <a:lvl8pPr indent="3200400" eaLnBrk="1" hangingPunct="1">
        <a:defRPr>
          <a:solidFill>
            <a:schemeClr val="tx1"/>
          </a:solidFill>
          <a:latin typeface="+mn-lt"/>
          <a:ea typeface="+mn-ea"/>
          <a:cs typeface="+mn-cs"/>
          <a:sym typeface="Trebuchet MS"/>
        </a:defRPr>
      </a:lvl8pPr>
      <a:lvl9pPr indent="3657600" eaLnBrk="1" hangingPunct="1">
        <a:defRPr>
          <a:solidFill>
            <a:schemeClr val="tx1"/>
          </a:solidFill>
          <a:latin typeface="+mn-lt"/>
          <a:ea typeface="+mn-ea"/>
          <a:cs typeface="+mn-cs"/>
          <a:sym typeface="Trebuchet M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973965"/>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bg1">
            <a:lumMod val="65000"/>
          </a:schemeClr>
        </a:buClr>
        <a:buFont typeface="Arial"/>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chemeClr val="bg1">
            <a:lumMod val="65000"/>
          </a:schemeClr>
        </a:buClr>
        <a:buFont typeface="Arial"/>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chemeClr val="bg1">
            <a:lumMod val="65000"/>
          </a:schemeClr>
        </a:buClr>
        <a:buFont typeface="Arial"/>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chemeClr val="bg1">
            <a:lumMod val="65000"/>
          </a:schemeClr>
        </a:buClr>
        <a:buFont typeface="Arial"/>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chemeClr val="bg1">
            <a:lumMod val="65000"/>
          </a:schemeClr>
        </a:buClr>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jpe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jpe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5.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443" y="3096875"/>
            <a:ext cx="10515600" cy="761134"/>
          </a:xfrm>
        </p:spPr>
        <p:txBody>
          <a:bodyPr/>
          <a:lstStyle/>
          <a:p>
            <a:r>
              <a:rPr lang="en-US" dirty="0"/>
              <a:t>Amazon &amp; AWS Monitoring – </a:t>
            </a:r>
            <a:br>
              <a:rPr lang="en-US" dirty="0"/>
            </a:br>
            <a:r>
              <a:rPr lang="en-US" dirty="0"/>
              <a:t>Customer Case study </a:t>
            </a:r>
          </a:p>
        </p:txBody>
      </p:sp>
    </p:spTree>
    <p:extLst>
      <p:ext uri="{BB962C8B-B14F-4D97-AF65-F5344CB8AC3E}">
        <p14:creationId xmlns:p14="http://schemas.microsoft.com/office/powerpoint/2010/main" val="196148199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60"/>
            <a:ext cx="12192000" cy="914400"/>
          </a:xfrm>
        </p:spPr>
        <p:txBody>
          <a:bodyPr>
            <a:noAutofit/>
          </a:bodyPr>
          <a:lstStyle/>
          <a:p>
            <a:pPr>
              <a:defRPr/>
            </a:pPr>
            <a:r>
              <a:rPr lang="en-US" dirty="0">
                <a:solidFill>
                  <a:srgbClr val="232836"/>
                </a:solidFill>
                <a:latin typeface="Arial" charset="0"/>
                <a:cs typeface="Arial" charset="0"/>
              </a:rPr>
              <a:t>REAL-TIME </a:t>
            </a:r>
            <a:r>
              <a:rPr lang="en-US" dirty="0">
                <a:latin typeface="Arial" charset="0"/>
                <a:cs typeface="Arial" charset="0"/>
              </a:rPr>
              <a:t>APPLICATIONS</a:t>
            </a:r>
            <a:r>
              <a:rPr lang="en-US" dirty="0">
                <a:solidFill>
                  <a:srgbClr val="232836"/>
                </a:solidFill>
                <a:latin typeface="Arial" charset="0"/>
                <a:cs typeface="Arial" charset="0"/>
              </a:rPr>
              <a:t> REQUIRES THE ADOPTION OF </a:t>
            </a:r>
            <a:br>
              <a:rPr lang="en-US" dirty="0">
                <a:solidFill>
                  <a:srgbClr val="232836"/>
                </a:solidFill>
                <a:latin typeface="Arial" charset="0"/>
                <a:cs typeface="Arial" charset="0"/>
              </a:rPr>
            </a:br>
            <a:r>
              <a:rPr lang="en-US" dirty="0">
                <a:solidFill>
                  <a:srgbClr val="232836"/>
                </a:solidFill>
                <a:latin typeface="Arial" charset="0"/>
                <a:cs typeface="Arial" charset="0"/>
              </a:rPr>
              <a:t>NEW</a:t>
            </a:r>
            <a:r>
              <a:rPr lang="en-US" dirty="0">
                <a:latin typeface="Arial" charset="0"/>
                <a:cs typeface="Arial" charset="0"/>
              </a:rPr>
              <a:t> &amp; </a:t>
            </a:r>
            <a:r>
              <a:rPr lang="en-US" dirty="0">
                <a:solidFill>
                  <a:srgbClr val="232836"/>
                </a:solidFill>
                <a:latin typeface="Arial" charset="0"/>
                <a:cs typeface="Arial" charset="0"/>
              </a:rPr>
              <a:t>COMPLEX</a:t>
            </a:r>
            <a:r>
              <a:rPr lang="en-US" dirty="0">
                <a:latin typeface="Arial" charset="0"/>
                <a:cs typeface="Arial" charset="0"/>
              </a:rPr>
              <a:t> </a:t>
            </a:r>
            <a:r>
              <a:rPr lang="en-US" dirty="0">
                <a:solidFill>
                  <a:srgbClr val="232836"/>
                </a:solidFill>
                <a:latin typeface="Arial" charset="0"/>
                <a:cs typeface="Arial" charset="0"/>
              </a:rPr>
              <a:t>TECHNOLOGY PLATFORMS</a:t>
            </a:r>
          </a:p>
        </p:txBody>
      </p:sp>
      <p:sp>
        <p:nvSpPr>
          <p:cNvPr id="5" name="TextBox 4"/>
          <p:cNvSpPr txBox="1"/>
          <p:nvPr/>
        </p:nvSpPr>
        <p:spPr>
          <a:xfrm>
            <a:off x="561834" y="4849157"/>
            <a:ext cx="1460205" cy="8416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rPr>
              <a:t>Hybrid Cloud</a:t>
            </a:r>
          </a:p>
          <a:p>
            <a:pPr marL="0" marR="0" indent="0" algn="l" defTabSz="914400" rtl="0" fontAlgn="auto" latinLnBrk="1" hangingPunct="0">
              <a:lnSpc>
                <a:spcPct val="100000"/>
              </a:lnSpc>
              <a:spcBef>
                <a:spcPts val="0"/>
              </a:spcBef>
              <a:spcAft>
                <a:spcPts val="0"/>
              </a:spcAft>
              <a:buClrTx/>
              <a:buSzTx/>
              <a:buFontTx/>
              <a:buNone/>
              <a:tabLst/>
            </a:pPr>
            <a:r>
              <a:rPr lang="en-US" sz="1300" b="1" dirty="0">
                <a:latin typeface="Arial" charset="0"/>
                <a:ea typeface="Arial" charset="0"/>
                <a:cs typeface="Arial" charset="0"/>
              </a:rPr>
              <a:t>Environments</a:t>
            </a:r>
            <a:endPar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endParaRPr>
          </a:p>
        </p:txBody>
      </p:sp>
      <p:sp>
        <p:nvSpPr>
          <p:cNvPr id="6" name="TextBox 5"/>
          <p:cNvSpPr txBox="1"/>
          <p:nvPr/>
        </p:nvSpPr>
        <p:spPr>
          <a:xfrm>
            <a:off x="561833" y="2499356"/>
            <a:ext cx="1460205" cy="7505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rPr>
              <a:t>Containers</a:t>
            </a:r>
          </a:p>
        </p:txBody>
      </p:sp>
      <p:sp>
        <p:nvSpPr>
          <p:cNvPr id="7" name="TextBox 6"/>
          <p:cNvSpPr txBox="1"/>
          <p:nvPr/>
        </p:nvSpPr>
        <p:spPr>
          <a:xfrm>
            <a:off x="561834" y="1004790"/>
            <a:ext cx="1913861" cy="13255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rPr>
              <a:t>Microservices</a:t>
            </a:r>
          </a:p>
          <a:p>
            <a:pPr marL="0" marR="0" indent="0" algn="l" defTabSz="914400" rtl="0" fontAlgn="auto" latinLnBrk="1" hangingPunct="0">
              <a:lnSpc>
                <a:spcPct val="100000"/>
              </a:lnSpc>
              <a:spcBef>
                <a:spcPts val="0"/>
              </a:spcBef>
              <a:spcAft>
                <a:spcPts val="0"/>
              </a:spcAft>
              <a:buClrTx/>
              <a:buSzTx/>
              <a:buFontTx/>
              <a:buNone/>
              <a:tabLst/>
            </a:pPr>
            <a:r>
              <a:rPr lang="en-US" sz="1300" b="1" dirty="0">
                <a:latin typeface="Arial" charset="0"/>
                <a:ea typeface="Arial" charset="0"/>
                <a:cs typeface="Arial" charset="0"/>
              </a:rPr>
              <a:t>&amp; Functions</a:t>
            </a:r>
            <a:endPar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endParaRPr>
          </a:p>
        </p:txBody>
      </p:sp>
      <p:sp>
        <p:nvSpPr>
          <p:cNvPr id="8" name="TextBox 7"/>
          <p:cNvSpPr txBox="1"/>
          <p:nvPr/>
        </p:nvSpPr>
        <p:spPr>
          <a:xfrm>
            <a:off x="561834" y="3862422"/>
            <a:ext cx="1913861" cy="379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300" b="1" u="none" strike="noStrike" cap="none" spc="0" normalizeH="0" baseline="0" dirty="0">
                <a:ln>
                  <a:noFill/>
                </a:ln>
                <a:solidFill>
                  <a:srgbClr val="6E6E6E"/>
                </a:solidFill>
                <a:effectLst/>
                <a:uFillTx/>
                <a:latin typeface="Arial" charset="0"/>
                <a:ea typeface="Arial" charset="0"/>
                <a:cs typeface="Arial" charset="0"/>
                <a:sym typeface="Trebuchet MS"/>
              </a:rPr>
              <a:t>OSS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44243"/>
          <a:stretch/>
        </p:blipFill>
        <p:spPr>
          <a:xfrm>
            <a:off x="1682022" y="1179501"/>
            <a:ext cx="8860536" cy="2491583"/>
          </a:xfrm>
          <a:prstGeom prst="rect">
            <a:avLst/>
          </a:prstGeom>
        </p:spPr>
      </p:pic>
      <p:grpSp>
        <p:nvGrpSpPr>
          <p:cNvPr id="64" name="Group 63"/>
          <p:cNvGrpSpPr/>
          <p:nvPr/>
        </p:nvGrpSpPr>
        <p:grpSpPr>
          <a:xfrm>
            <a:off x="3142749" y="3508065"/>
            <a:ext cx="5687848" cy="1386930"/>
            <a:chOff x="3142749" y="3583692"/>
            <a:chExt cx="5687848" cy="1386930"/>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749" y="4272312"/>
              <a:ext cx="803043" cy="14708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0130" y="3922348"/>
              <a:ext cx="546950" cy="275939"/>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1298" y="4559987"/>
              <a:ext cx="789683" cy="410635"/>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2573" y="3817962"/>
              <a:ext cx="808469" cy="18599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02312" y="3701369"/>
              <a:ext cx="617526" cy="308763"/>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4367" y="3583692"/>
              <a:ext cx="878325" cy="457461"/>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8175" y="3882748"/>
              <a:ext cx="441967" cy="373089"/>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59030" y="3678885"/>
              <a:ext cx="504501" cy="262593"/>
            </a:xfrm>
            <a:prstGeom prst="rect">
              <a:avLst/>
            </a:prstGeom>
          </p:spPr>
        </p:pic>
        <p:pic>
          <p:nvPicPr>
            <p:cNvPr id="41" name="Picture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71609" y="3953760"/>
              <a:ext cx="816470" cy="21146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4571" y="4102350"/>
              <a:ext cx="856026" cy="318796"/>
            </a:xfrm>
            <a:prstGeom prst="rect">
              <a:avLst/>
            </a:prstGeom>
          </p:spPr>
        </p:pic>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16505" y="4381553"/>
              <a:ext cx="802441" cy="258020"/>
            </a:xfrm>
            <a:prstGeom prst="rect">
              <a:avLst/>
            </a:prstGeom>
          </p:spPr>
        </p:pic>
        <p:pic>
          <p:nvPicPr>
            <p:cNvPr id="46" name="Picture 4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11860" y="4231867"/>
              <a:ext cx="807354" cy="213124"/>
            </a:xfrm>
            <a:prstGeom prst="rect">
              <a:avLst/>
            </a:prstGeom>
          </p:spPr>
        </p:pic>
        <p:pic>
          <p:nvPicPr>
            <p:cNvPr id="47" name="Picture 4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14153" y="4444991"/>
              <a:ext cx="513660" cy="344410"/>
            </a:xfrm>
            <a:prstGeom prst="rect">
              <a:avLst/>
            </a:prstGeom>
          </p:spPr>
        </p:pic>
        <p:pic>
          <p:nvPicPr>
            <p:cNvPr id="48" name="Picture 4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32235" y="4059493"/>
              <a:ext cx="625769" cy="625769"/>
            </a:xfrm>
            <a:prstGeom prst="rect">
              <a:avLst/>
            </a:prstGeom>
          </p:spPr>
        </p:pic>
        <p:pic>
          <p:nvPicPr>
            <p:cNvPr id="49" name="Picture 4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2427" y="4396792"/>
              <a:ext cx="1066216" cy="355405"/>
            </a:xfrm>
            <a:prstGeom prst="rect">
              <a:avLst/>
            </a:prstGeom>
          </p:spPr>
        </p:pic>
        <p:pic>
          <p:nvPicPr>
            <p:cNvPr id="50" name="Picture 4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56468" y="4670814"/>
              <a:ext cx="802887" cy="237173"/>
            </a:xfrm>
            <a:prstGeom prst="rect">
              <a:avLst/>
            </a:prstGeom>
          </p:spPr>
        </p:pic>
      </p:grpSp>
      <p:pic>
        <p:nvPicPr>
          <p:cNvPr id="52" name="Picture 51"/>
          <p:cNvPicPr>
            <a:picLocks noChangeAspect="1"/>
          </p:cNvPicPr>
          <p:nvPr/>
        </p:nvPicPr>
        <p:blipFill rotWithShape="1">
          <a:blip r:embed="rId3" cstate="print">
            <a:extLst>
              <a:ext uri="{28A0092B-C50C-407E-A947-70E740481C1C}">
                <a14:useLocalDpi xmlns:a14="http://schemas.microsoft.com/office/drawing/2010/main" val="0"/>
              </a:ext>
            </a:extLst>
          </a:blip>
          <a:srcRect t="68505"/>
          <a:stretch/>
        </p:blipFill>
        <p:spPr>
          <a:xfrm>
            <a:off x="1682022" y="4854814"/>
            <a:ext cx="8860536" cy="1407404"/>
          </a:xfrm>
          <a:prstGeom prst="rect">
            <a:avLst/>
          </a:prstGeom>
        </p:spPr>
      </p:pic>
      <p:pic>
        <p:nvPicPr>
          <p:cNvPr id="26" name="Picture 25">
            <a:extLst>
              <a:ext uri="{FF2B5EF4-FFF2-40B4-BE49-F238E27FC236}">
                <a16:creationId xmlns:a16="http://schemas.microsoft.com/office/drawing/2014/main" id="{A4711D7E-AE61-E146-BF3C-386DD841853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54412" y="4870091"/>
            <a:ext cx="313325" cy="224994"/>
          </a:xfrm>
          <a:prstGeom prst="rect">
            <a:avLst/>
          </a:prstGeom>
        </p:spPr>
      </p:pic>
      <p:pic>
        <p:nvPicPr>
          <p:cNvPr id="27" name="Picture 26">
            <a:extLst>
              <a:ext uri="{FF2B5EF4-FFF2-40B4-BE49-F238E27FC236}">
                <a16:creationId xmlns:a16="http://schemas.microsoft.com/office/drawing/2014/main" id="{B0DF3B87-51DB-D045-AAB8-E07835B946B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44088" y="4878686"/>
            <a:ext cx="251912" cy="251912"/>
          </a:xfrm>
          <a:prstGeom prst="rect">
            <a:avLst/>
          </a:prstGeom>
        </p:spPr>
      </p:pic>
      <p:pic>
        <p:nvPicPr>
          <p:cNvPr id="28" name="Picture 27">
            <a:extLst>
              <a:ext uri="{FF2B5EF4-FFF2-40B4-BE49-F238E27FC236}">
                <a16:creationId xmlns:a16="http://schemas.microsoft.com/office/drawing/2014/main" id="{3359EAB2-6D91-1447-B1D3-4C7227249741}"/>
              </a:ext>
            </a:extLst>
          </p:cNvPr>
          <p:cNvPicPr>
            <a:picLocks noChangeAspect="1"/>
          </p:cNvPicPr>
          <p:nvPr/>
        </p:nvPicPr>
        <p:blipFill>
          <a:blip r:embed="rId22"/>
          <a:stretch>
            <a:fillRect/>
          </a:stretch>
        </p:blipFill>
        <p:spPr>
          <a:xfrm>
            <a:off x="4880841" y="4832360"/>
            <a:ext cx="262038" cy="274293"/>
          </a:xfrm>
          <a:prstGeom prst="rect">
            <a:avLst/>
          </a:prstGeom>
        </p:spPr>
      </p:pic>
    </p:spTree>
    <p:extLst>
      <p:ext uri="{BB962C8B-B14F-4D97-AF65-F5344CB8AC3E}">
        <p14:creationId xmlns:p14="http://schemas.microsoft.com/office/powerpoint/2010/main" val="29902668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0" name="Straight Arrow Connector 219"/>
          <p:cNvCxnSpPr/>
          <p:nvPr/>
        </p:nvCxnSpPr>
        <p:spPr>
          <a:xfrm rot="16200000">
            <a:off x="4190924" y="219996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sp>
        <p:nvSpPr>
          <p:cNvPr id="243" name="TextBox 242"/>
          <p:cNvSpPr txBox="1"/>
          <p:nvPr/>
        </p:nvSpPr>
        <p:spPr>
          <a:xfrm>
            <a:off x="928955" y="2167548"/>
            <a:ext cx="89393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600" b="1" i="0" u="sng" strike="noStrike" cap="none" spc="0" normalizeH="0" baseline="0" dirty="0">
                <a:ln>
                  <a:noFill/>
                </a:ln>
                <a:solidFill>
                  <a:schemeClr val="bg2"/>
                </a:solidFill>
                <a:effectLst/>
                <a:uFillTx/>
                <a:latin typeface="Arial" panose="020B0604020202020204" pitchFamily="34" charset="0"/>
                <a:ea typeface="Arial" charset="0"/>
                <a:cs typeface="Arial" panose="020B0604020202020204" pitchFamily="34" charset="0"/>
                <a:sym typeface="Trebuchet MS"/>
              </a:rPr>
              <a:t>OLD</a:t>
            </a:r>
          </a:p>
        </p:txBody>
      </p:sp>
      <p:sp>
        <p:nvSpPr>
          <p:cNvPr id="259" name="TextBox 258"/>
          <p:cNvSpPr txBox="1"/>
          <p:nvPr/>
        </p:nvSpPr>
        <p:spPr>
          <a:xfrm>
            <a:off x="809025" y="2485679"/>
            <a:ext cx="1198659"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400" u="none" strike="noStrike" cap="none" spc="50" normalizeH="0" dirty="0">
                <a:ln>
                  <a:noFill/>
                </a:ln>
                <a:solidFill>
                  <a:schemeClr val="bg2"/>
                </a:solidFill>
                <a:effectLst/>
                <a:uFillTx/>
                <a:latin typeface="Arial" panose="020B0604020202020204" pitchFamily="34" charset="0"/>
                <a:ea typeface="Arial" charset="0"/>
                <a:cs typeface="Arial" panose="020B0604020202020204" pitchFamily="34" charset="0"/>
                <a:sym typeface="Trebuchet MS"/>
              </a:rPr>
              <a:t>Monolithic</a:t>
            </a:r>
          </a:p>
          <a:p>
            <a:pPr marL="0" marR="0" indent="0" algn="ctr" defTabSz="914400" rtl="0" fontAlgn="auto" latinLnBrk="1" hangingPunct="0">
              <a:lnSpc>
                <a:spcPct val="100000"/>
              </a:lnSpc>
              <a:spcBef>
                <a:spcPts val="0"/>
              </a:spcBef>
              <a:spcAft>
                <a:spcPts val="0"/>
              </a:spcAft>
              <a:buClrTx/>
              <a:buSzTx/>
              <a:buFontTx/>
              <a:buNone/>
              <a:tabLst/>
            </a:pPr>
            <a:r>
              <a:rPr lang="en-US" sz="1400" spc="50" dirty="0">
                <a:solidFill>
                  <a:schemeClr val="bg2"/>
                </a:solidFill>
                <a:latin typeface="Arial" panose="020B0604020202020204" pitchFamily="34" charset="0"/>
                <a:ea typeface="Arial" charset="0"/>
                <a:cs typeface="Arial" panose="020B0604020202020204" pitchFamily="34" charset="0"/>
              </a:rPr>
              <a:t>Applications</a:t>
            </a:r>
            <a:endParaRPr kumimoji="0" lang="en-US" sz="1200" u="none" strike="noStrike" cap="none" spc="50" normalizeH="0" dirty="0">
              <a:ln>
                <a:noFill/>
              </a:ln>
              <a:solidFill>
                <a:schemeClr val="bg2"/>
              </a:solidFill>
              <a:effectLst/>
              <a:uFillTx/>
              <a:latin typeface="Arial" panose="020B0604020202020204" pitchFamily="34" charset="0"/>
              <a:ea typeface="Arial" charset="0"/>
              <a:cs typeface="Arial" panose="020B0604020202020204" pitchFamily="34" charset="0"/>
              <a:sym typeface="Trebuchet MS"/>
            </a:endParaRPr>
          </a:p>
        </p:txBody>
      </p:sp>
      <p:sp>
        <p:nvSpPr>
          <p:cNvPr id="260" name="TextBox 259"/>
          <p:cNvSpPr txBox="1"/>
          <p:nvPr/>
        </p:nvSpPr>
        <p:spPr>
          <a:xfrm>
            <a:off x="2007684" y="1272916"/>
            <a:ext cx="2075246" cy="292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PLAN</a:t>
            </a:r>
            <a:r>
              <a:rPr kumimoji="0" lang="en-US" sz="1250" u="none" strike="noStrike" cap="none" spc="0" normalizeH="0" baseline="0" dirty="0">
                <a:ln>
                  <a:noFill/>
                </a:ln>
                <a:solidFill>
                  <a:schemeClr val="bg1">
                    <a:lumMod val="85000"/>
                  </a:schemeClr>
                </a:solidFill>
                <a:effectLst/>
                <a:uFillTx/>
                <a:latin typeface="Arial" panose="020B0604020202020204" pitchFamily="34" charset="0"/>
                <a:ea typeface="Arial" charset="0"/>
                <a:cs typeface="Arial" panose="020B0604020202020204" pitchFamily="34" charset="0"/>
                <a:sym typeface="Trebuchet MS"/>
              </a:rPr>
              <a:t> </a:t>
            </a:r>
            <a:r>
              <a:rPr kumimoji="0" lang="en-US" sz="1250" u="none" strike="noStrike" cap="none" spc="0" normalizeH="0" baseline="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a:t>
            </a:r>
            <a:r>
              <a:rPr kumimoji="0" lang="en-US" sz="1250" u="none" strike="noStrike" cap="none" spc="0" normalizeH="0" dirty="0">
                <a:ln>
                  <a:noFill/>
                </a:ln>
                <a:solidFill>
                  <a:schemeClr val="bg1">
                    <a:lumMod val="85000"/>
                  </a:schemeClr>
                </a:solidFill>
                <a:effectLst/>
                <a:uFillTx/>
                <a:latin typeface="Arial" panose="020B0604020202020204" pitchFamily="34" charset="0"/>
                <a:ea typeface="Arial" charset="0"/>
                <a:cs typeface="Arial" panose="020B0604020202020204" pitchFamily="34" charset="0"/>
                <a:sym typeface="Trebuchet MS"/>
              </a:rPr>
              <a:t> </a:t>
            </a:r>
            <a:r>
              <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CREATE </a:t>
            </a:r>
            <a:r>
              <a:rPr kumimoji="0" lang="en-US" sz="1250" u="none" strike="noStrike" cap="none" spc="0" normalizeH="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a:t>
            </a:r>
            <a:r>
              <a:rPr kumimoji="0" lang="en-US" sz="1250" u="none" strike="noStrike" cap="none" spc="0" normalizeH="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 VERIFY</a:t>
            </a:r>
            <a:endPar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endParaRPr>
          </a:p>
        </p:txBody>
      </p:sp>
      <p:cxnSp>
        <p:nvCxnSpPr>
          <p:cNvPr id="261" name="Straight Arrow Connector 260"/>
          <p:cNvCxnSpPr/>
          <p:nvPr/>
        </p:nvCxnSpPr>
        <p:spPr>
          <a:xfrm rot="16200000">
            <a:off x="7344974" y="2201659"/>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sp>
        <p:nvSpPr>
          <p:cNvPr id="263" name="TextBox 262"/>
          <p:cNvSpPr txBox="1"/>
          <p:nvPr/>
        </p:nvSpPr>
        <p:spPr>
          <a:xfrm>
            <a:off x="4074569" y="1271498"/>
            <a:ext cx="3480743" cy="2923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PACKAGE</a:t>
            </a:r>
            <a:r>
              <a:rPr kumimoji="0" lang="en-US" sz="1250" u="none" strike="noStrike" cap="none" spc="0" normalizeH="0" baseline="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 |</a:t>
            </a:r>
            <a:r>
              <a:rPr kumimoji="0" lang="en-US" sz="1250" u="none" strike="noStrike" cap="none" spc="0" normalizeH="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 </a:t>
            </a:r>
            <a:r>
              <a:rPr lang="en-US" sz="1250" dirty="0">
                <a:latin typeface="Arial" panose="020B0604020202020204" pitchFamily="34" charset="0"/>
                <a:ea typeface="Arial" charset="0"/>
                <a:cs typeface="Arial" panose="020B0604020202020204" pitchFamily="34" charset="0"/>
              </a:rPr>
              <a:t>CONFIGURE  </a:t>
            </a:r>
            <a:r>
              <a:rPr kumimoji="0" lang="en-US" sz="1250" u="none" strike="noStrike" cap="none" spc="0" normalizeH="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a:t>
            </a:r>
            <a:r>
              <a:rPr kumimoji="0" lang="en-US" sz="1250" u="none" strike="noStrike" cap="none" spc="0" normalizeH="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 DEPLOY</a:t>
            </a:r>
            <a:endPar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endParaRPr>
          </a:p>
        </p:txBody>
      </p:sp>
      <p:sp>
        <p:nvSpPr>
          <p:cNvPr id="264" name="TextBox 263"/>
          <p:cNvSpPr txBox="1"/>
          <p:nvPr/>
        </p:nvSpPr>
        <p:spPr>
          <a:xfrm>
            <a:off x="8343746" y="1265583"/>
            <a:ext cx="1756248" cy="2846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MONITOR</a:t>
            </a:r>
            <a:r>
              <a:rPr kumimoji="0" lang="en-US" sz="1250" u="none" strike="noStrike" cap="none" spc="0" normalizeH="0" baseline="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 |</a:t>
            </a:r>
            <a:r>
              <a:rPr kumimoji="0" lang="en-US" sz="1250" u="none" strike="noStrike" cap="none" spc="0" normalizeH="0" dirty="0">
                <a:ln>
                  <a:noFill/>
                </a:ln>
                <a:solidFill>
                  <a:schemeClr val="bg1">
                    <a:lumMod val="75000"/>
                  </a:schemeClr>
                </a:solidFill>
                <a:effectLst/>
                <a:uFillTx/>
                <a:latin typeface="Arial" panose="020B0604020202020204" pitchFamily="34" charset="0"/>
                <a:ea typeface="Arial" charset="0"/>
                <a:cs typeface="Arial" panose="020B0604020202020204" pitchFamily="34" charset="0"/>
                <a:sym typeface="Trebuchet MS"/>
              </a:rPr>
              <a:t> </a:t>
            </a:r>
            <a:r>
              <a:rPr kumimoji="0" lang="en-US" sz="1250" u="none" strike="noStrike" cap="none" spc="0" normalizeH="0" baseline="0" dirty="0">
                <a:ln>
                  <a:noFill/>
                </a:ln>
                <a:solidFill>
                  <a:srgbClr val="6E6E6E"/>
                </a:solidFill>
                <a:effectLst/>
                <a:uFillTx/>
                <a:latin typeface="Arial" panose="020B0604020202020204" pitchFamily="34" charset="0"/>
                <a:ea typeface="Arial" charset="0"/>
                <a:cs typeface="Arial" panose="020B0604020202020204" pitchFamily="34" charset="0"/>
                <a:sym typeface="Trebuchet MS"/>
              </a:rPr>
              <a:t>SUPPORT</a:t>
            </a:r>
          </a:p>
        </p:txBody>
      </p:sp>
      <p:cxnSp>
        <p:nvCxnSpPr>
          <p:cNvPr id="299" name="Straight Connector 298"/>
          <p:cNvCxnSpPr/>
          <p:nvPr/>
        </p:nvCxnSpPr>
        <p:spPr>
          <a:xfrm>
            <a:off x="1206534" y="3036179"/>
            <a:ext cx="10654429" cy="0"/>
          </a:xfrm>
          <a:prstGeom prst="line">
            <a:avLst/>
          </a:prstGeom>
          <a:noFill/>
          <a:ln w="12700" cap="flat">
            <a:solidFill>
              <a:schemeClr val="bg1">
                <a:lumMod val="85000"/>
              </a:schemeClr>
            </a:solidFill>
            <a:prstDash val="solid"/>
            <a:miter lim="800000"/>
          </a:ln>
          <a:effectLst/>
        </p:spPr>
        <p:style>
          <a:lnRef idx="0">
            <a:scrgbClr r="0" g="0" b="0"/>
          </a:lnRef>
          <a:fillRef idx="0">
            <a:scrgbClr r="0" g="0" b="0"/>
          </a:fillRef>
          <a:effectRef idx="0">
            <a:scrgbClr r="0" g="0" b="0"/>
          </a:effectRef>
          <a:fontRef idx="none"/>
        </p:style>
      </p:cxnSp>
      <p:sp>
        <p:nvSpPr>
          <p:cNvPr id="340" name="TextBox 339"/>
          <p:cNvSpPr txBox="1"/>
          <p:nvPr/>
        </p:nvSpPr>
        <p:spPr>
          <a:xfrm>
            <a:off x="2007684" y="928783"/>
            <a:ext cx="2066885" cy="3539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700" b="1" u="none" strike="noStrike" cap="none" spc="100" normalizeH="0" dirty="0">
                <a:ln>
                  <a:noFill/>
                </a:ln>
                <a:solidFill>
                  <a:srgbClr val="6E6E6E"/>
                </a:solidFill>
                <a:effectLst/>
                <a:uFillTx/>
                <a:latin typeface="Arial" charset="0"/>
                <a:ea typeface="Arial" charset="0"/>
                <a:cs typeface="Arial" charset="0"/>
                <a:sym typeface="Trebuchet MS"/>
              </a:rPr>
              <a:t>BUILD</a:t>
            </a:r>
          </a:p>
        </p:txBody>
      </p:sp>
      <p:sp>
        <p:nvSpPr>
          <p:cNvPr id="341" name="TextBox 340"/>
          <p:cNvSpPr txBox="1"/>
          <p:nvPr/>
        </p:nvSpPr>
        <p:spPr>
          <a:xfrm>
            <a:off x="4715567" y="928783"/>
            <a:ext cx="2191343" cy="3539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700" b="1" u="none" strike="noStrike" cap="none" spc="100" normalizeH="0" dirty="0">
                <a:ln>
                  <a:noFill/>
                </a:ln>
                <a:solidFill>
                  <a:srgbClr val="6E6E6E"/>
                </a:solidFill>
                <a:effectLst/>
                <a:uFillTx/>
                <a:latin typeface="Arial" charset="0"/>
                <a:ea typeface="Arial" charset="0"/>
                <a:cs typeface="Arial" charset="0"/>
                <a:sym typeface="Trebuchet MS"/>
              </a:rPr>
              <a:t>RELEASE</a:t>
            </a:r>
          </a:p>
        </p:txBody>
      </p:sp>
      <p:sp>
        <p:nvSpPr>
          <p:cNvPr id="342" name="TextBox 341"/>
          <p:cNvSpPr txBox="1"/>
          <p:nvPr/>
        </p:nvSpPr>
        <p:spPr>
          <a:xfrm>
            <a:off x="8291904" y="928783"/>
            <a:ext cx="1859931" cy="3539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700" b="1" u="none" strike="noStrike" cap="none" spc="100" normalizeH="0" dirty="0">
                <a:ln>
                  <a:noFill/>
                </a:ln>
                <a:solidFill>
                  <a:srgbClr val="6E6E6E"/>
                </a:solidFill>
                <a:effectLst/>
                <a:uFillTx/>
                <a:latin typeface="Arial" charset="0"/>
                <a:ea typeface="Arial" charset="0"/>
                <a:cs typeface="Arial" charset="0"/>
                <a:sym typeface="Trebuchet MS"/>
              </a:rPr>
              <a:t>OPERATE</a:t>
            </a:r>
          </a:p>
        </p:txBody>
      </p:sp>
      <p:grpSp>
        <p:nvGrpSpPr>
          <p:cNvPr id="3" name="Group 2">
            <a:extLst>
              <a:ext uri="{FF2B5EF4-FFF2-40B4-BE49-F238E27FC236}">
                <a16:creationId xmlns:a16="http://schemas.microsoft.com/office/drawing/2014/main" id="{4252604F-FDA5-3042-8A14-5B6DEA1FF672}"/>
              </a:ext>
            </a:extLst>
          </p:cNvPr>
          <p:cNvGrpSpPr/>
          <p:nvPr/>
        </p:nvGrpSpPr>
        <p:grpSpPr>
          <a:xfrm>
            <a:off x="208595" y="3216488"/>
            <a:ext cx="10784868" cy="2856090"/>
            <a:chOff x="208595" y="3216488"/>
            <a:chExt cx="10784868" cy="2856090"/>
          </a:xfrm>
        </p:grpSpPr>
        <p:grpSp>
          <p:nvGrpSpPr>
            <p:cNvPr id="371" name="Group 370"/>
            <p:cNvGrpSpPr/>
            <p:nvPr/>
          </p:nvGrpSpPr>
          <p:grpSpPr>
            <a:xfrm>
              <a:off x="7159961" y="3579062"/>
              <a:ext cx="365760" cy="1805465"/>
              <a:chOff x="7107751" y="3481674"/>
              <a:chExt cx="365760" cy="1805465"/>
            </a:xfrm>
          </p:grpSpPr>
          <p:cxnSp>
            <p:nvCxnSpPr>
              <p:cNvPr id="372" name="Straight Arrow Connector 371"/>
              <p:cNvCxnSpPr/>
              <p:nvPr/>
            </p:nvCxnSpPr>
            <p:spPr>
              <a:xfrm rot="16200000">
                <a:off x="7290631" y="329879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3" name="Straight Arrow Connector 372"/>
              <p:cNvCxnSpPr/>
              <p:nvPr/>
            </p:nvCxnSpPr>
            <p:spPr>
              <a:xfrm rot="16200000">
                <a:off x="7290631" y="339044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4" name="Straight Arrow Connector 373"/>
              <p:cNvCxnSpPr/>
              <p:nvPr/>
            </p:nvCxnSpPr>
            <p:spPr>
              <a:xfrm rot="16200000">
                <a:off x="7290631" y="347911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5" name="Straight Arrow Connector 374"/>
              <p:cNvCxnSpPr/>
              <p:nvPr/>
            </p:nvCxnSpPr>
            <p:spPr>
              <a:xfrm rot="16200000">
                <a:off x="7290631" y="357077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6" name="Straight Arrow Connector 375"/>
              <p:cNvCxnSpPr/>
              <p:nvPr/>
            </p:nvCxnSpPr>
            <p:spPr>
              <a:xfrm rot="16200000">
                <a:off x="7290631" y="365909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7" name="Straight Arrow Connector 376"/>
              <p:cNvCxnSpPr/>
              <p:nvPr/>
            </p:nvCxnSpPr>
            <p:spPr>
              <a:xfrm rot="16200000">
                <a:off x="7290631" y="375075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8" name="Straight Arrow Connector 377"/>
              <p:cNvCxnSpPr/>
              <p:nvPr/>
            </p:nvCxnSpPr>
            <p:spPr>
              <a:xfrm rot="16200000">
                <a:off x="7290631" y="383942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79" name="Straight Arrow Connector 378"/>
              <p:cNvCxnSpPr/>
              <p:nvPr/>
            </p:nvCxnSpPr>
            <p:spPr>
              <a:xfrm rot="16200000">
                <a:off x="7290631" y="393107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0" name="Straight Arrow Connector 379"/>
              <p:cNvCxnSpPr/>
              <p:nvPr/>
            </p:nvCxnSpPr>
            <p:spPr>
              <a:xfrm rot="16200000">
                <a:off x="7290631" y="402269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1" name="Straight Arrow Connector 380"/>
              <p:cNvCxnSpPr/>
              <p:nvPr/>
            </p:nvCxnSpPr>
            <p:spPr>
              <a:xfrm rot="16200000">
                <a:off x="7290631" y="411434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2" name="Straight Arrow Connector 381"/>
              <p:cNvCxnSpPr/>
              <p:nvPr/>
            </p:nvCxnSpPr>
            <p:spPr>
              <a:xfrm rot="16200000">
                <a:off x="7290631" y="420301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3" name="Straight Arrow Connector 382"/>
              <p:cNvCxnSpPr/>
              <p:nvPr/>
            </p:nvCxnSpPr>
            <p:spPr>
              <a:xfrm rot="16200000">
                <a:off x="7290631" y="429467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4" name="Straight Arrow Connector 383"/>
              <p:cNvCxnSpPr/>
              <p:nvPr/>
            </p:nvCxnSpPr>
            <p:spPr>
              <a:xfrm rot="16200000">
                <a:off x="7290631" y="438299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5" name="Straight Arrow Connector 384"/>
              <p:cNvCxnSpPr/>
              <p:nvPr/>
            </p:nvCxnSpPr>
            <p:spPr>
              <a:xfrm rot="16200000">
                <a:off x="7290631" y="447465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6" name="Straight Arrow Connector 385"/>
              <p:cNvCxnSpPr/>
              <p:nvPr/>
            </p:nvCxnSpPr>
            <p:spPr>
              <a:xfrm rot="16200000">
                <a:off x="7290631" y="456332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7" name="Straight Arrow Connector 386"/>
              <p:cNvCxnSpPr/>
              <p:nvPr/>
            </p:nvCxnSpPr>
            <p:spPr>
              <a:xfrm rot="16200000">
                <a:off x="7290631" y="465497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8" name="Straight Arrow Connector 387"/>
              <p:cNvCxnSpPr/>
              <p:nvPr/>
            </p:nvCxnSpPr>
            <p:spPr>
              <a:xfrm rot="16200000">
                <a:off x="7290631" y="474395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89" name="Straight Arrow Connector 388"/>
              <p:cNvCxnSpPr/>
              <p:nvPr/>
            </p:nvCxnSpPr>
            <p:spPr>
              <a:xfrm rot="16200000">
                <a:off x="7290631" y="483560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90" name="Straight Arrow Connector 389"/>
              <p:cNvCxnSpPr/>
              <p:nvPr/>
            </p:nvCxnSpPr>
            <p:spPr>
              <a:xfrm rot="16200000">
                <a:off x="7290631" y="492427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91" name="Straight Arrow Connector 390"/>
              <p:cNvCxnSpPr/>
              <p:nvPr/>
            </p:nvCxnSpPr>
            <p:spPr>
              <a:xfrm rot="16200000">
                <a:off x="7290631" y="5015934"/>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cxnSp>
            <p:nvCxnSpPr>
              <p:cNvPr id="392" name="Straight Arrow Connector 391"/>
              <p:cNvCxnSpPr/>
              <p:nvPr/>
            </p:nvCxnSpPr>
            <p:spPr>
              <a:xfrm rot="16200000">
                <a:off x="7290631" y="5104259"/>
                <a:ext cx="0" cy="365760"/>
              </a:xfrm>
              <a:prstGeom prst="straightConnector1">
                <a:avLst/>
              </a:prstGeom>
              <a:noFill/>
              <a:ln w="15875" cap="flat">
                <a:solidFill>
                  <a:srgbClr val="808080"/>
                </a:solidFill>
                <a:prstDash val="solid"/>
                <a:miter lim="800000"/>
                <a:headEnd w="lg" len="sm"/>
                <a:tailEnd type="triangle" w="med" len="sm"/>
              </a:ln>
              <a:effectLst/>
            </p:spPr>
            <p:style>
              <a:lnRef idx="0">
                <a:scrgbClr r="0" g="0" b="0"/>
              </a:lnRef>
              <a:fillRef idx="0">
                <a:scrgbClr r="0" g="0" b="0"/>
              </a:fillRef>
              <a:effectRef idx="0">
                <a:scrgbClr r="0" g="0" b="0"/>
              </a:effectRef>
              <a:fontRef idx="none"/>
            </p:style>
          </p:cxnSp>
        </p:grpSp>
        <p:grpSp>
          <p:nvGrpSpPr>
            <p:cNvPr id="230" name="Group 229"/>
            <p:cNvGrpSpPr/>
            <p:nvPr/>
          </p:nvGrpSpPr>
          <p:grpSpPr>
            <a:xfrm rot="16200000">
              <a:off x="3309250" y="4309929"/>
              <a:ext cx="1797479" cy="335746"/>
              <a:chOff x="9203107" y="8121774"/>
              <a:chExt cx="1797479" cy="335746"/>
            </a:xfrm>
          </p:grpSpPr>
          <p:cxnSp>
            <p:nvCxnSpPr>
              <p:cNvPr id="231" name="Straight Arrow Connector 230"/>
              <p:cNvCxnSpPr/>
              <p:nvPr/>
            </p:nvCxnSpPr>
            <p:spPr>
              <a:xfrm>
                <a:off x="9203107"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2" name="Straight Arrow Connector 231"/>
              <p:cNvCxnSpPr/>
              <p:nvPr/>
            </p:nvCxnSpPr>
            <p:spPr>
              <a:xfrm>
                <a:off x="9342158"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3" name="Straight Arrow Connector 232"/>
              <p:cNvCxnSpPr/>
              <p:nvPr/>
            </p:nvCxnSpPr>
            <p:spPr>
              <a:xfrm>
                <a:off x="9482063"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4" name="Straight Arrow Connector 233"/>
              <p:cNvCxnSpPr/>
              <p:nvPr/>
            </p:nvCxnSpPr>
            <p:spPr>
              <a:xfrm>
                <a:off x="9633066"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5" name="Straight Arrow Connector 234"/>
              <p:cNvCxnSpPr/>
              <p:nvPr/>
            </p:nvCxnSpPr>
            <p:spPr>
              <a:xfrm>
                <a:off x="9798478"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6" name="Straight Arrow Connector 235"/>
              <p:cNvCxnSpPr/>
              <p:nvPr/>
            </p:nvCxnSpPr>
            <p:spPr>
              <a:xfrm>
                <a:off x="9944359"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7" name="Straight Arrow Connector 236"/>
              <p:cNvCxnSpPr/>
              <p:nvPr/>
            </p:nvCxnSpPr>
            <p:spPr>
              <a:xfrm>
                <a:off x="10107100"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8" name="Straight Arrow Connector 237"/>
              <p:cNvCxnSpPr/>
              <p:nvPr/>
            </p:nvCxnSpPr>
            <p:spPr>
              <a:xfrm>
                <a:off x="10270909"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39" name="Straight Arrow Connector 238"/>
              <p:cNvCxnSpPr/>
              <p:nvPr/>
            </p:nvCxnSpPr>
            <p:spPr>
              <a:xfrm>
                <a:off x="10445819"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40" name="Straight Arrow Connector 239"/>
              <p:cNvCxnSpPr/>
              <p:nvPr/>
            </p:nvCxnSpPr>
            <p:spPr>
              <a:xfrm>
                <a:off x="10636182"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41" name="Straight Arrow Connector 240"/>
              <p:cNvCxnSpPr/>
              <p:nvPr/>
            </p:nvCxnSpPr>
            <p:spPr>
              <a:xfrm>
                <a:off x="10828803"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cxnSp>
            <p:nvCxnSpPr>
              <p:cNvPr id="242" name="Straight Arrow Connector 241"/>
              <p:cNvCxnSpPr/>
              <p:nvPr/>
            </p:nvCxnSpPr>
            <p:spPr>
              <a:xfrm>
                <a:off x="11000191" y="8121774"/>
                <a:ext cx="395" cy="335746"/>
              </a:xfrm>
              <a:prstGeom prst="straightConnector1">
                <a:avLst/>
              </a:prstGeom>
              <a:noFill/>
              <a:ln w="25400" cap="flat">
                <a:solidFill>
                  <a:srgbClr val="808080"/>
                </a:solidFill>
                <a:prstDash val="solid"/>
                <a:miter lim="800000"/>
                <a:tailEnd type="triangle" w="lg" len="sm"/>
              </a:ln>
              <a:effectLst/>
            </p:spPr>
            <p:style>
              <a:lnRef idx="0">
                <a:scrgbClr r="0" g="0" b="0"/>
              </a:lnRef>
              <a:fillRef idx="0">
                <a:scrgbClr r="0" g="0" b="0"/>
              </a:fillRef>
              <a:effectRef idx="0">
                <a:scrgbClr r="0" g="0" b="0"/>
              </a:effectRef>
              <a:fontRef idx="none"/>
            </p:style>
          </p:cxnSp>
        </p:grpSp>
        <p:sp>
          <p:nvSpPr>
            <p:cNvPr id="244" name="Rectangle 51"/>
            <p:cNvSpPr>
              <a:spLocks noChangeArrowheads="1"/>
            </p:cNvSpPr>
            <p:nvPr/>
          </p:nvSpPr>
          <p:spPr bwMode="auto">
            <a:xfrm>
              <a:off x="1918231" y="5770957"/>
              <a:ext cx="2217890" cy="3016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lnSpc>
                  <a:spcPct val="85000"/>
                </a:lnSpc>
                <a:defRPr/>
              </a:pPr>
              <a:r>
                <a:rPr lang="en-US" sz="1600" b="1" dirty="0">
                  <a:solidFill>
                    <a:schemeClr val="bg2"/>
                  </a:solidFill>
                  <a:latin typeface="Arial" panose="020B0604020202020204" pitchFamily="34" charset="0"/>
                  <a:ea typeface="Arial" charset="0"/>
                  <a:cs typeface="Arial" panose="020B0604020202020204" pitchFamily="34" charset="0"/>
                </a:rPr>
                <a:t>10x </a:t>
              </a:r>
              <a:r>
                <a:rPr lang="en-US" sz="1600" dirty="0">
                  <a:solidFill>
                    <a:schemeClr val="bg2"/>
                  </a:solidFill>
                  <a:latin typeface="Arial" panose="020B0604020202020204" pitchFamily="34" charset="0"/>
                  <a:ea typeface="Arial" charset="0"/>
                  <a:cs typeface="Arial" panose="020B0604020202020204" pitchFamily="34" charset="0"/>
                </a:rPr>
                <a:t>Teams</a:t>
              </a:r>
            </a:p>
          </p:txBody>
        </p:sp>
        <p:sp>
          <p:nvSpPr>
            <p:cNvPr id="262" name="TextBox 261"/>
            <p:cNvSpPr txBox="1"/>
            <p:nvPr/>
          </p:nvSpPr>
          <p:spPr>
            <a:xfrm>
              <a:off x="816661" y="4229029"/>
              <a:ext cx="893936"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600" b="1" i="0" u="sng" strike="noStrike" cap="none" spc="0" normalizeH="0" baseline="0" dirty="0">
                  <a:ln>
                    <a:noFill/>
                  </a:ln>
                  <a:solidFill>
                    <a:schemeClr val="bg2"/>
                  </a:solidFill>
                  <a:effectLst/>
                  <a:uFillTx/>
                  <a:latin typeface="Arial" panose="020B0604020202020204" pitchFamily="34" charset="0"/>
                  <a:ea typeface="Arial" charset="0"/>
                  <a:cs typeface="Arial" panose="020B0604020202020204" pitchFamily="34" charset="0"/>
                  <a:sym typeface="Trebuchet MS"/>
                </a:rPr>
                <a:t>NEW</a:t>
              </a:r>
            </a:p>
          </p:txBody>
        </p:sp>
        <p:grpSp>
          <p:nvGrpSpPr>
            <p:cNvPr id="12" name="Group 11"/>
            <p:cNvGrpSpPr/>
            <p:nvPr/>
          </p:nvGrpSpPr>
          <p:grpSpPr>
            <a:xfrm>
              <a:off x="4628623" y="3418009"/>
              <a:ext cx="760612" cy="517544"/>
              <a:chOff x="4472291" y="3350554"/>
              <a:chExt cx="760612" cy="517544"/>
            </a:xfrm>
          </p:grpSpPr>
          <p:sp>
            <p:nvSpPr>
              <p:cNvPr id="266" name="Oval 265"/>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267" name="Oval 266"/>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sp>
          <p:nvSpPr>
            <p:cNvPr id="295" name="TextBox 294"/>
            <p:cNvSpPr txBox="1"/>
            <p:nvPr/>
          </p:nvSpPr>
          <p:spPr>
            <a:xfrm>
              <a:off x="208595" y="4569256"/>
              <a:ext cx="2015101" cy="954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1400" u="none" strike="noStrike" cap="none" spc="50" normalizeH="0" dirty="0">
                  <a:ln>
                    <a:noFill/>
                  </a:ln>
                  <a:solidFill>
                    <a:schemeClr val="bg2"/>
                  </a:solidFill>
                  <a:effectLst/>
                  <a:uFillTx/>
                  <a:latin typeface="Arial" panose="020B0604020202020204" pitchFamily="34" charset="0"/>
                  <a:ea typeface="Arial" charset="0"/>
                  <a:cs typeface="Arial" panose="020B0604020202020204" pitchFamily="34" charset="0"/>
                  <a:sym typeface="Trebuchet MS"/>
                </a:rPr>
                <a:t>Microservices</a:t>
              </a:r>
              <a:endParaRPr lang="en-US" sz="1400" spc="50" dirty="0">
                <a:solidFill>
                  <a:schemeClr val="bg2"/>
                </a:solidFill>
                <a:latin typeface="Arial" panose="020B0604020202020204" pitchFamily="34" charset="0"/>
                <a:ea typeface="Arial" charset="0"/>
                <a:cs typeface="Arial" panose="020B0604020202020204" pitchFamily="34" charset="0"/>
              </a:endParaRPr>
            </a:p>
            <a:p>
              <a:pPr marL="0" marR="0" indent="0" algn="ctr" defTabSz="914400" rtl="0" fontAlgn="auto" latinLnBrk="1" hangingPunct="0">
                <a:lnSpc>
                  <a:spcPct val="100000"/>
                </a:lnSpc>
                <a:spcBef>
                  <a:spcPts val="0"/>
                </a:spcBef>
                <a:spcAft>
                  <a:spcPts val="0"/>
                </a:spcAft>
                <a:buClrTx/>
                <a:buSzTx/>
                <a:buFontTx/>
                <a:buNone/>
                <a:tabLst/>
              </a:pPr>
              <a:r>
                <a:rPr lang="en-US" sz="1400" spc="50" dirty="0">
                  <a:solidFill>
                    <a:schemeClr val="bg2"/>
                  </a:solidFill>
                  <a:latin typeface="Arial" panose="020B0604020202020204" pitchFamily="34" charset="0"/>
                  <a:ea typeface="Arial" charset="0"/>
                  <a:cs typeface="Arial" panose="020B0604020202020204" pitchFamily="34" charset="0"/>
                </a:rPr>
                <a:t>Containers</a:t>
              </a:r>
            </a:p>
            <a:p>
              <a:pPr marL="0" marR="0" indent="0" algn="ctr" defTabSz="914400" rtl="0" fontAlgn="auto" latinLnBrk="1" hangingPunct="0">
                <a:lnSpc>
                  <a:spcPct val="100000"/>
                </a:lnSpc>
                <a:spcBef>
                  <a:spcPts val="0"/>
                </a:spcBef>
                <a:spcAft>
                  <a:spcPts val="0"/>
                </a:spcAft>
                <a:buClrTx/>
                <a:buSzTx/>
                <a:buFontTx/>
                <a:buNone/>
                <a:tabLst/>
              </a:pPr>
              <a:r>
                <a:rPr lang="en-US" sz="1400" spc="50" dirty="0">
                  <a:solidFill>
                    <a:schemeClr val="bg2"/>
                  </a:solidFill>
                  <a:latin typeface="Arial" panose="020B0604020202020204" pitchFamily="34" charset="0"/>
                  <a:ea typeface="Arial" charset="0"/>
                  <a:cs typeface="Arial" panose="020B0604020202020204" pitchFamily="34" charset="0"/>
                </a:rPr>
                <a:t>CI/CD</a:t>
              </a:r>
            </a:p>
            <a:p>
              <a:pPr marL="0" marR="0" indent="0" algn="ctr" defTabSz="914400" rtl="0" fontAlgn="auto" latinLnBrk="1" hangingPunct="0">
                <a:lnSpc>
                  <a:spcPct val="100000"/>
                </a:lnSpc>
                <a:spcBef>
                  <a:spcPts val="0"/>
                </a:spcBef>
                <a:spcAft>
                  <a:spcPts val="0"/>
                </a:spcAft>
                <a:buClrTx/>
                <a:buSzTx/>
                <a:buFontTx/>
                <a:buNone/>
                <a:tabLst/>
              </a:pPr>
              <a:r>
                <a:rPr lang="en-US" sz="1400" spc="50" dirty="0">
                  <a:solidFill>
                    <a:schemeClr val="bg2"/>
                  </a:solidFill>
                  <a:latin typeface="Arial" panose="020B0604020202020204" pitchFamily="34" charset="0"/>
                  <a:ea typeface="Arial" charset="0"/>
                  <a:cs typeface="Arial" panose="020B0604020202020204" pitchFamily="34" charset="0"/>
                </a:rPr>
                <a:t>Serverless Functions</a:t>
              </a:r>
            </a:p>
          </p:txBody>
        </p:sp>
        <p:sp>
          <p:nvSpPr>
            <p:cNvPr id="296" name="Rectangle 51"/>
            <p:cNvSpPr>
              <a:spLocks noChangeArrowheads="1"/>
            </p:cNvSpPr>
            <p:nvPr/>
          </p:nvSpPr>
          <p:spPr bwMode="auto">
            <a:xfrm>
              <a:off x="4678701" y="5770957"/>
              <a:ext cx="2217890" cy="3016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lnSpc>
                  <a:spcPct val="85000"/>
                </a:lnSpc>
                <a:defRPr/>
              </a:pPr>
              <a:r>
                <a:rPr lang="en-US" sz="1600" b="1" dirty="0">
                  <a:solidFill>
                    <a:schemeClr val="bg2"/>
                  </a:solidFill>
                  <a:latin typeface="Arial" panose="020B0604020202020204" pitchFamily="34" charset="0"/>
                  <a:ea typeface="Arial" charset="0"/>
                  <a:cs typeface="Arial" panose="020B0604020202020204" pitchFamily="34" charset="0"/>
                </a:rPr>
                <a:t>100x </a:t>
              </a:r>
              <a:r>
                <a:rPr lang="en-US" sz="1600" dirty="0">
                  <a:solidFill>
                    <a:schemeClr val="bg2"/>
                  </a:solidFill>
                  <a:latin typeface="Arial" panose="020B0604020202020204" pitchFamily="34" charset="0"/>
                  <a:ea typeface="Arial" charset="0"/>
                  <a:cs typeface="Arial" panose="020B0604020202020204" pitchFamily="34" charset="0"/>
                </a:rPr>
                <a:t>Releases</a:t>
              </a:r>
            </a:p>
          </p:txBody>
        </p:sp>
        <p:sp>
          <p:nvSpPr>
            <p:cNvPr id="297" name="Rectangle 51"/>
            <p:cNvSpPr>
              <a:spLocks noChangeArrowheads="1"/>
            </p:cNvSpPr>
            <p:nvPr/>
          </p:nvSpPr>
          <p:spPr bwMode="auto">
            <a:xfrm>
              <a:off x="7938994" y="5770840"/>
              <a:ext cx="2702588" cy="3016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lnSpc>
                  <a:spcPct val="85000"/>
                </a:lnSpc>
                <a:defRPr/>
              </a:pPr>
              <a:r>
                <a:rPr lang="en-US" sz="1600" b="1" dirty="0">
                  <a:solidFill>
                    <a:schemeClr val="bg2"/>
                  </a:solidFill>
                  <a:latin typeface="Arial" panose="020B0604020202020204" pitchFamily="34" charset="0"/>
                  <a:ea typeface="Arial" charset="0"/>
                  <a:cs typeface="Arial" panose="020B0604020202020204" pitchFamily="34" charset="0"/>
                </a:rPr>
                <a:t>1000x </a:t>
              </a:r>
              <a:r>
                <a:rPr lang="en-US" sz="1600" dirty="0">
                  <a:solidFill>
                    <a:schemeClr val="bg2"/>
                  </a:solidFill>
                  <a:latin typeface="Arial" panose="020B0604020202020204" pitchFamily="34" charset="0"/>
                  <a:ea typeface="Arial" charset="0"/>
                  <a:cs typeface="Arial" panose="020B0604020202020204" pitchFamily="34" charset="0"/>
                </a:rPr>
                <a:t>Dependencies</a:t>
              </a:r>
            </a:p>
          </p:txBody>
        </p:sp>
        <p:sp>
          <p:nvSpPr>
            <p:cNvPr id="298" name="Rectangle 51"/>
            <p:cNvSpPr>
              <a:spLocks noChangeArrowheads="1"/>
            </p:cNvSpPr>
            <p:nvPr/>
          </p:nvSpPr>
          <p:spPr bwMode="auto">
            <a:xfrm>
              <a:off x="8179344" y="5422550"/>
              <a:ext cx="2217890" cy="3016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lnSpc>
                  <a:spcPct val="85000"/>
                </a:lnSpc>
                <a:defRPr/>
              </a:pPr>
              <a:r>
                <a:rPr lang="en-US" sz="1600" b="1" dirty="0">
                  <a:solidFill>
                    <a:schemeClr val="bg2"/>
                  </a:solidFill>
                  <a:latin typeface="Arial" panose="020B0604020202020204" pitchFamily="34" charset="0"/>
                  <a:ea typeface="Arial" charset="0"/>
                  <a:cs typeface="Arial" panose="020B0604020202020204" pitchFamily="34" charset="0"/>
                </a:rPr>
                <a:t>100x </a:t>
              </a:r>
              <a:r>
                <a:rPr lang="en-US" sz="1600" dirty="0">
                  <a:solidFill>
                    <a:schemeClr val="bg2"/>
                  </a:solidFill>
                  <a:latin typeface="Arial" panose="020B0604020202020204" pitchFamily="34" charset="0"/>
                  <a:ea typeface="Arial" charset="0"/>
                  <a:cs typeface="Arial" panose="020B0604020202020204" pitchFamily="34" charset="0"/>
                </a:rPr>
                <a:t>Components</a:t>
              </a:r>
            </a:p>
          </p:txBody>
        </p:sp>
        <p:grpSp>
          <p:nvGrpSpPr>
            <p:cNvPr id="11" name="Group 10"/>
            <p:cNvGrpSpPr/>
            <p:nvPr/>
          </p:nvGrpSpPr>
          <p:grpSpPr>
            <a:xfrm>
              <a:off x="2238679" y="3422198"/>
              <a:ext cx="519348" cy="2151316"/>
              <a:chOff x="2238679" y="3354743"/>
              <a:chExt cx="519348" cy="2151316"/>
            </a:xfrm>
          </p:grpSpPr>
          <p:sp>
            <p:nvSpPr>
              <p:cNvPr id="335" name="Oval 334"/>
              <p:cNvSpPr/>
              <p:nvPr/>
            </p:nvSpPr>
            <p:spPr>
              <a:xfrm rot="5400000">
                <a:off x="2243301" y="3350121"/>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336" name="Oval 335"/>
              <p:cNvSpPr/>
              <p:nvPr/>
            </p:nvSpPr>
            <p:spPr>
              <a:xfrm rot="5400000">
                <a:off x="2243301" y="3898372"/>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337" name="Oval 336"/>
              <p:cNvSpPr/>
              <p:nvPr/>
            </p:nvSpPr>
            <p:spPr>
              <a:xfrm rot="5400000">
                <a:off x="2243301" y="4444920"/>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338" name="Oval 337"/>
              <p:cNvSpPr/>
              <p:nvPr/>
            </p:nvSpPr>
            <p:spPr>
              <a:xfrm rot="5400000">
                <a:off x="2243301" y="4991334"/>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3720" y="3663135"/>
              <a:ext cx="3339743" cy="14579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976" y="5510982"/>
              <a:ext cx="251912" cy="25191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5494" y="3216488"/>
              <a:ext cx="313325" cy="224994"/>
            </a:xfrm>
            <a:prstGeom prst="rect">
              <a:avLst/>
            </a:prstGeom>
          </p:spPr>
        </p:pic>
        <p:grpSp>
          <p:nvGrpSpPr>
            <p:cNvPr id="162" name="Group 161"/>
            <p:cNvGrpSpPr/>
            <p:nvPr/>
          </p:nvGrpSpPr>
          <p:grpSpPr>
            <a:xfrm>
              <a:off x="2782882" y="3422198"/>
              <a:ext cx="519348" cy="2151316"/>
              <a:chOff x="2238679" y="3354743"/>
              <a:chExt cx="519348" cy="2151316"/>
            </a:xfrm>
          </p:grpSpPr>
          <p:sp>
            <p:nvSpPr>
              <p:cNvPr id="163" name="Oval 162"/>
              <p:cNvSpPr/>
              <p:nvPr/>
            </p:nvSpPr>
            <p:spPr>
              <a:xfrm rot="5400000">
                <a:off x="2243301" y="3350121"/>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64" name="Oval 163"/>
              <p:cNvSpPr/>
              <p:nvPr/>
            </p:nvSpPr>
            <p:spPr>
              <a:xfrm rot="5400000">
                <a:off x="2243301" y="3898372"/>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65" name="Oval 164"/>
              <p:cNvSpPr/>
              <p:nvPr/>
            </p:nvSpPr>
            <p:spPr>
              <a:xfrm rot="5400000">
                <a:off x="2243301" y="4444920"/>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66" name="Oval 165"/>
              <p:cNvSpPr/>
              <p:nvPr/>
            </p:nvSpPr>
            <p:spPr>
              <a:xfrm rot="5400000">
                <a:off x="2243301" y="4991334"/>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67" name="Group 166"/>
            <p:cNvGrpSpPr/>
            <p:nvPr/>
          </p:nvGrpSpPr>
          <p:grpSpPr>
            <a:xfrm>
              <a:off x="3335595" y="3422198"/>
              <a:ext cx="519348" cy="2151316"/>
              <a:chOff x="2238679" y="3354743"/>
              <a:chExt cx="519348" cy="2151316"/>
            </a:xfrm>
          </p:grpSpPr>
          <p:sp>
            <p:nvSpPr>
              <p:cNvPr id="168" name="Oval 167"/>
              <p:cNvSpPr/>
              <p:nvPr/>
            </p:nvSpPr>
            <p:spPr>
              <a:xfrm rot="5400000">
                <a:off x="2243301" y="3350121"/>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69" name="Oval 168"/>
              <p:cNvSpPr/>
              <p:nvPr/>
            </p:nvSpPr>
            <p:spPr>
              <a:xfrm rot="5400000">
                <a:off x="2243301" y="3898372"/>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70" name="Oval 169"/>
              <p:cNvSpPr/>
              <p:nvPr/>
            </p:nvSpPr>
            <p:spPr>
              <a:xfrm rot="5400000">
                <a:off x="2243301" y="4444920"/>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71" name="Oval 170"/>
              <p:cNvSpPr/>
              <p:nvPr/>
            </p:nvSpPr>
            <p:spPr>
              <a:xfrm rot="5400000">
                <a:off x="2243301" y="4991334"/>
                <a:ext cx="510103" cy="519348"/>
              </a:xfrm>
              <a:prstGeom prst="ellipse">
                <a:avLst/>
              </a:prstGeom>
              <a:solidFill>
                <a:srgbClr val="F6B419"/>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78" name="Group 177"/>
            <p:cNvGrpSpPr/>
            <p:nvPr/>
          </p:nvGrpSpPr>
          <p:grpSpPr>
            <a:xfrm>
              <a:off x="5404216" y="3418009"/>
              <a:ext cx="760612" cy="517544"/>
              <a:chOff x="4472291" y="3350554"/>
              <a:chExt cx="760612" cy="517544"/>
            </a:xfrm>
          </p:grpSpPr>
          <p:sp>
            <p:nvSpPr>
              <p:cNvPr id="179" name="Oval 178"/>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80" name="Oval 179"/>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81" name="Group 180"/>
            <p:cNvGrpSpPr/>
            <p:nvPr/>
          </p:nvGrpSpPr>
          <p:grpSpPr>
            <a:xfrm>
              <a:off x="6186159" y="3418009"/>
              <a:ext cx="760612" cy="517544"/>
              <a:chOff x="4472291" y="3350554"/>
              <a:chExt cx="760612" cy="517544"/>
            </a:xfrm>
          </p:grpSpPr>
          <p:sp>
            <p:nvSpPr>
              <p:cNvPr id="182" name="Oval 181"/>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83" name="Oval 182"/>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84" name="Group 183"/>
            <p:cNvGrpSpPr/>
            <p:nvPr/>
          </p:nvGrpSpPr>
          <p:grpSpPr>
            <a:xfrm>
              <a:off x="4628623" y="3961654"/>
              <a:ext cx="760612" cy="517544"/>
              <a:chOff x="4472291" y="3350554"/>
              <a:chExt cx="760612" cy="517544"/>
            </a:xfrm>
          </p:grpSpPr>
          <p:sp>
            <p:nvSpPr>
              <p:cNvPr id="185" name="Oval 184"/>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86" name="Oval 185"/>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87" name="Group 186"/>
            <p:cNvGrpSpPr/>
            <p:nvPr/>
          </p:nvGrpSpPr>
          <p:grpSpPr>
            <a:xfrm>
              <a:off x="5404216" y="3961654"/>
              <a:ext cx="760612" cy="517544"/>
              <a:chOff x="4472291" y="3350554"/>
              <a:chExt cx="760612" cy="517544"/>
            </a:xfrm>
          </p:grpSpPr>
          <p:sp>
            <p:nvSpPr>
              <p:cNvPr id="188" name="Oval 187"/>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89" name="Oval 188"/>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90" name="Group 189"/>
            <p:cNvGrpSpPr/>
            <p:nvPr/>
          </p:nvGrpSpPr>
          <p:grpSpPr>
            <a:xfrm>
              <a:off x="6186159" y="3961654"/>
              <a:ext cx="760612" cy="517544"/>
              <a:chOff x="4472291" y="3350554"/>
              <a:chExt cx="760612" cy="517544"/>
            </a:xfrm>
          </p:grpSpPr>
          <p:sp>
            <p:nvSpPr>
              <p:cNvPr id="191" name="Oval 190"/>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92" name="Oval 191"/>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93" name="Group 192"/>
            <p:cNvGrpSpPr/>
            <p:nvPr/>
          </p:nvGrpSpPr>
          <p:grpSpPr>
            <a:xfrm>
              <a:off x="4628623" y="4515561"/>
              <a:ext cx="760612" cy="517544"/>
              <a:chOff x="4472291" y="3350554"/>
              <a:chExt cx="760612" cy="517544"/>
            </a:xfrm>
          </p:grpSpPr>
          <p:sp>
            <p:nvSpPr>
              <p:cNvPr id="194" name="Oval 193"/>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95" name="Oval 194"/>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96" name="Group 195"/>
            <p:cNvGrpSpPr/>
            <p:nvPr/>
          </p:nvGrpSpPr>
          <p:grpSpPr>
            <a:xfrm>
              <a:off x="5404216" y="4515561"/>
              <a:ext cx="760612" cy="517544"/>
              <a:chOff x="4472291" y="3350554"/>
              <a:chExt cx="760612" cy="517544"/>
            </a:xfrm>
          </p:grpSpPr>
          <p:sp>
            <p:nvSpPr>
              <p:cNvPr id="197" name="Oval 196"/>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198" name="Oval 197"/>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199" name="Group 198"/>
            <p:cNvGrpSpPr/>
            <p:nvPr/>
          </p:nvGrpSpPr>
          <p:grpSpPr>
            <a:xfrm>
              <a:off x="6186159" y="4515561"/>
              <a:ext cx="760612" cy="517544"/>
              <a:chOff x="4472291" y="3350554"/>
              <a:chExt cx="760612" cy="517544"/>
            </a:xfrm>
          </p:grpSpPr>
          <p:sp>
            <p:nvSpPr>
              <p:cNvPr id="200" name="Oval 199"/>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201" name="Oval 200"/>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202" name="Group 201"/>
            <p:cNvGrpSpPr/>
            <p:nvPr/>
          </p:nvGrpSpPr>
          <p:grpSpPr>
            <a:xfrm>
              <a:off x="4628623" y="5048405"/>
              <a:ext cx="760612" cy="517544"/>
              <a:chOff x="4472291" y="3350554"/>
              <a:chExt cx="760612" cy="517544"/>
            </a:xfrm>
          </p:grpSpPr>
          <p:sp>
            <p:nvSpPr>
              <p:cNvPr id="203" name="Oval 202"/>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204" name="Oval 203"/>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205" name="Group 204"/>
            <p:cNvGrpSpPr/>
            <p:nvPr/>
          </p:nvGrpSpPr>
          <p:grpSpPr>
            <a:xfrm>
              <a:off x="5404216" y="5048405"/>
              <a:ext cx="760612" cy="517544"/>
              <a:chOff x="4472291" y="3350554"/>
              <a:chExt cx="760612" cy="517544"/>
            </a:xfrm>
          </p:grpSpPr>
          <p:sp>
            <p:nvSpPr>
              <p:cNvPr id="206" name="Oval 205"/>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207" name="Oval 206"/>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nvGrpSpPr>
            <p:cNvPr id="208" name="Group 207"/>
            <p:cNvGrpSpPr/>
            <p:nvPr/>
          </p:nvGrpSpPr>
          <p:grpSpPr>
            <a:xfrm>
              <a:off x="6186159" y="5048405"/>
              <a:ext cx="760612" cy="517544"/>
              <a:chOff x="4472291" y="3350554"/>
              <a:chExt cx="760612" cy="517544"/>
            </a:xfrm>
          </p:grpSpPr>
          <p:sp>
            <p:nvSpPr>
              <p:cNvPr id="209" name="Oval 208"/>
              <p:cNvSpPr/>
              <p:nvPr/>
            </p:nvSpPr>
            <p:spPr>
              <a:xfrm>
                <a:off x="4715360" y="3350554"/>
                <a:ext cx="517543" cy="517543"/>
              </a:xfrm>
              <a:prstGeom prst="ellipse">
                <a:avLst/>
              </a:prstGeom>
              <a:solidFill>
                <a:srgbClr val="468DCA">
                  <a:alpha val="75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sp>
            <p:nvSpPr>
              <p:cNvPr id="210" name="Oval 209"/>
              <p:cNvSpPr/>
              <p:nvPr/>
            </p:nvSpPr>
            <p:spPr>
              <a:xfrm>
                <a:off x="4472291" y="3350555"/>
                <a:ext cx="517543" cy="517543"/>
              </a:xfrm>
              <a:prstGeom prst="ellipse">
                <a:avLst/>
              </a:prstGeom>
              <a:solidFill>
                <a:srgbClr val="F6B419">
                  <a:alpha val="74000"/>
                </a:srgbClr>
              </a:solidFill>
              <a:ln w="38100" cap="flat">
                <a:solidFill>
                  <a:schemeClr val="bg1"/>
                </a:solid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6E6E6E"/>
                  </a:solidFill>
                  <a:effectLst/>
                  <a:uFillTx/>
                  <a:latin typeface="Arial" panose="020B0604020202020204" pitchFamily="34" charset="0"/>
                  <a:cs typeface="Arial" panose="020B0604020202020204" pitchFamily="34" charset="0"/>
                  <a:sym typeface="Trebuchet MS"/>
                </a:endParaRPr>
              </a:p>
            </p:txBody>
          </p:sp>
        </p:grpSp>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6016" y="1890024"/>
            <a:ext cx="1848877" cy="910271"/>
          </a:xfrm>
          <a:prstGeom prst="rect">
            <a:avLst/>
          </a:prstGeom>
        </p:spPr>
      </p:pic>
      <p:sp>
        <p:nvSpPr>
          <p:cNvPr id="116" name="Title 2">
            <a:extLst>
              <a:ext uri="{FF2B5EF4-FFF2-40B4-BE49-F238E27FC236}">
                <a16:creationId xmlns:a16="http://schemas.microsoft.com/office/drawing/2014/main" id="{0A5896A7-3A1C-4A8E-9D71-2205A8C715BE}"/>
              </a:ext>
            </a:extLst>
          </p:cNvPr>
          <p:cNvSpPr txBox="1">
            <a:spLocks/>
          </p:cNvSpPr>
          <p:nvPr/>
        </p:nvSpPr>
        <p:spPr>
          <a:xfrm>
            <a:off x="0" y="14990"/>
            <a:ext cx="12192000" cy="703667"/>
          </a:xfrm>
          <a:prstGeom prst="rect">
            <a:avLst/>
          </a:prstGeom>
        </p:spPr>
        <p:txBody>
          <a:bodyPr vert="horz" lIns="0" tIns="0" rIns="0" bIns="0" rtlCol="0" anchor="ctr">
            <a:noAutofit/>
          </a:bodyPr>
          <a:lstStyle>
            <a:lvl1pPr algn="ctr">
              <a:lnSpc>
                <a:spcPct val="90000"/>
              </a:lnSpc>
              <a:defRPr sz="3000" b="1" i="0" spc="0">
                <a:solidFill>
                  <a:schemeClr val="bg2">
                    <a:lumMod val="75000"/>
                  </a:schemeClr>
                </a:solidFill>
                <a:latin typeface="Arial" panose="020B0604020202020204" pitchFamily="34" charset="0"/>
                <a:ea typeface="Verdana" charset="0"/>
                <a:cs typeface="Arial" panose="020B0604020202020204" pitchFamily="34" charset="0"/>
                <a:sym typeface="Trebuchet MS"/>
              </a:defRPr>
            </a:lvl1pPr>
            <a:lvl2pPr>
              <a:lnSpc>
                <a:spcPct val="90000"/>
              </a:lnSpc>
              <a:defRPr sz="3000" spc="300">
                <a:solidFill>
                  <a:srgbClr val="797979"/>
                </a:solidFill>
                <a:latin typeface="Trebuchet MS"/>
                <a:ea typeface="Trebuchet MS"/>
                <a:cs typeface="Trebuchet MS"/>
                <a:sym typeface="Trebuchet MS"/>
              </a:defRPr>
            </a:lvl2pPr>
            <a:lvl3pPr>
              <a:lnSpc>
                <a:spcPct val="90000"/>
              </a:lnSpc>
              <a:defRPr sz="3000" spc="300">
                <a:solidFill>
                  <a:srgbClr val="797979"/>
                </a:solidFill>
                <a:latin typeface="Trebuchet MS"/>
                <a:ea typeface="Trebuchet MS"/>
                <a:cs typeface="Trebuchet MS"/>
                <a:sym typeface="Trebuchet MS"/>
              </a:defRPr>
            </a:lvl3pPr>
            <a:lvl4pPr>
              <a:lnSpc>
                <a:spcPct val="90000"/>
              </a:lnSpc>
              <a:defRPr sz="3000" spc="300">
                <a:solidFill>
                  <a:srgbClr val="797979"/>
                </a:solidFill>
                <a:latin typeface="Trebuchet MS"/>
                <a:ea typeface="Trebuchet MS"/>
                <a:cs typeface="Trebuchet MS"/>
                <a:sym typeface="Trebuchet MS"/>
              </a:defRPr>
            </a:lvl4pPr>
            <a:lvl5pPr>
              <a:lnSpc>
                <a:spcPct val="90000"/>
              </a:lnSpc>
              <a:defRPr sz="3000" spc="300">
                <a:solidFill>
                  <a:srgbClr val="797979"/>
                </a:solidFill>
                <a:latin typeface="Trebuchet MS"/>
                <a:ea typeface="Trebuchet MS"/>
                <a:cs typeface="Trebuchet MS"/>
                <a:sym typeface="Trebuchet MS"/>
              </a:defRPr>
            </a:lvl5pPr>
            <a:lvl6pPr>
              <a:lnSpc>
                <a:spcPct val="90000"/>
              </a:lnSpc>
              <a:defRPr sz="3000" spc="300">
                <a:solidFill>
                  <a:srgbClr val="797979"/>
                </a:solidFill>
                <a:latin typeface="Trebuchet MS"/>
                <a:ea typeface="Trebuchet MS"/>
                <a:cs typeface="Trebuchet MS"/>
                <a:sym typeface="Trebuchet MS"/>
              </a:defRPr>
            </a:lvl6pPr>
            <a:lvl7pPr>
              <a:lnSpc>
                <a:spcPct val="90000"/>
              </a:lnSpc>
              <a:defRPr sz="3000" spc="300">
                <a:solidFill>
                  <a:srgbClr val="797979"/>
                </a:solidFill>
                <a:latin typeface="Trebuchet MS"/>
                <a:ea typeface="Trebuchet MS"/>
                <a:cs typeface="Trebuchet MS"/>
                <a:sym typeface="Trebuchet MS"/>
              </a:defRPr>
            </a:lvl7pPr>
            <a:lvl8pPr>
              <a:lnSpc>
                <a:spcPct val="90000"/>
              </a:lnSpc>
              <a:defRPr sz="3000" spc="300">
                <a:solidFill>
                  <a:srgbClr val="797979"/>
                </a:solidFill>
                <a:latin typeface="Trebuchet MS"/>
                <a:ea typeface="Trebuchet MS"/>
                <a:cs typeface="Trebuchet MS"/>
                <a:sym typeface="Trebuchet MS"/>
              </a:defRPr>
            </a:lvl8pPr>
            <a:lvl9pPr>
              <a:lnSpc>
                <a:spcPct val="90000"/>
              </a:lnSpc>
              <a:defRPr sz="3000" spc="300">
                <a:solidFill>
                  <a:srgbClr val="797979"/>
                </a:solidFill>
                <a:latin typeface="Trebuchet MS"/>
                <a:ea typeface="Trebuchet MS"/>
                <a:cs typeface="Trebuchet MS"/>
                <a:sym typeface="Trebuchet MS"/>
              </a:defRPr>
            </a:lvl9pPr>
          </a:lstStyle>
          <a:p>
            <a:r>
              <a:rPr lang="en-US" sz="2800" dirty="0">
                <a:solidFill>
                  <a:srgbClr val="232836"/>
                </a:solidFill>
                <a:latin typeface="Arial" charset="0"/>
                <a:cs typeface="Arial" charset="0"/>
              </a:rPr>
              <a:t>REAL-TIME REQUIRES HIGH</a:t>
            </a:r>
            <a:r>
              <a:rPr lang="en-US" sz="2800" b="0" dirty="0">
                <a:solidFill>
                  <a:srgbClr val="232836"/>
                </a:solidFill>
                <a:latin typeface="Arial" charset="0"/>
                <a:cs typeface="Arial" charset="0"/>
              </a:rPr>
              <a:t>-</a:t>
            </a:r>
            <a:r>
              <a:rPr lang="en-US" sz="2800" dirty="0">
                <a:solidFill>
                  <a:srgbClr val="232836"/>
                </a:solidFill>
                <a:latin typeface="Arial" charset="0"/>
                <a:cs typeface="Arial" charset="0"/>
              </a:rPr>
              <a:t>VELOCITY DELIVERY MODELS</a:t>
            </a:r>
          </a:p>
        </p:txBody>
      </p:sp>
      <p:sp>
        <p:nvSpPr>
          <p:cNvPr id="2" name="Oval 1"/>
          <p:cNvSpPr/>
          <p:nvPr/>
        </p:nvSpPr>
        <p:spPr>
          <a:xfrm>
            <a:off x="2556603" y="1850796"/>
            <a:ext cx="986821" cy="986821"/>
          </a:xfrm>
          <a:prstGeom prst="ellipse">
            <a:avLst/>
          </a:prstGeom>
          <a:solidFill>
            <a:srgbClr val="F6B419"/>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200" b="1" u="none" strike="noStrike" cap="none" spc="0" normalizeH="0" baseline="0" dirty="0">
                <a:ln>
                  <a:noFill/>
                </a:ln>
                <a:solidFill>
                  <a:schemeClr val="bg1"/>
                </a:solidFill>
                <a:effectLst/>
                <a:uFillTx/>
                <a:latin typeface="Arial" charset="0"/>
                <a:ea typeface="Arial" charset="0"/>
                <a:cs typeface="Arial" charset="0"/>
                <a:sym typeface="Trebuchet MS"/>
              </a:rPr>
              <a:t>DEV</a:t>
            </a:r>
          </a:p>
        </p:txBody>
      </p:sp>
      <p:sp>
        <p:nvSpPr>
          <p:cNvPr id="122" name="Oval 121"/>
          <p:cNvSpPr/>
          <p:nvPr/>
        </p:nvSpPr>
        <p:spPr>
          <a:xfrm>
            <a:off x="5294235" y="1850796"/>
            <a:ext cx="986821" cy="986821"/>
          </a:xfrm>
          <a:prstGeom prst="ellipse">
            <a:avLst/>
          </a:prstGeom>
          <a:solidFill>
            <a:srgbClr val="468DCA"/>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200" b="1" u="none" strike="noStrike" cap="none" spc="0" normalizeH="0" baseline="0" dirty="0">
                <a:ln>
                  <a:noFill/>
                </a:ln>
                <a:solidFill>
                  <a:schemeClr val="bg1"/>
                </a:solidFill>
                <a:effectLst/>
                <a:uFillTx/>
                <a:latin typeface="Arial" charset="0"/>
                <a:ea typeface="Arial" charset="0"/>
                <a:cs typeface="Arial" charset="0"/>
                <a:sym typeface="Trebuchet MS"/>
              </a:rPr>
              <a:t>OPS</a:t>
            </a:r>
          </a:p>
        </p:txBody>
      </p:sp>
    </p:spTree>
    <p:extLst>
      <p:ext uri="{BB962C8B-B14F-4D97-AF65-F5344CB8AC3E}">
        <p14:creationId xmlns:p14="http://schemas.microsoft.com/office/powerpoint/2010/main" val="8152281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dirty="0"/>
              <a:t>Nike gets its footing — in the cloud:</a:t>
            </a:r>
          </a:p>
        </p:txBody>
      </p:sp>
      <p:sp>
        <p:nvSpPr>
          <p:cNvPr id="4" name="Rectangle 3">
            <a:extLst>
              <a:ext uri="{FF2B5EF4-FFF2-40B4-BE49-F238E27FC236}">
                <a16:creationId xmlns:a16="http://schemas.microsoft.com/office/drawing/2014/main" id="{2306ED44-6C83-0C4E-B5CF-C8C815A29081}"/>
              </a:ext>
            </a:extLst>
          </p:cNvPr>
          <p:cNvSpPr/>
          <p:nvPr/>
        </p:nvSpPr>
        <p:spPr>
          <a:xfrm>
            <a:off x="140677" y="1060829"/>
            <a:ext cx="11788726" cy="5047536"/>
          </a:xfrm>
          <a:prstGeom prst="rect">
            <a:avLst/>
          </a:prstGeom>
        </p:spPr>
        <p:txBody>
          <a:bodyPr wrap="square">
            <a:spAutoFit/>
          </a:bodyPr>
          <a:lstStyle/>
          <a:p>
            <a:pPr marL="457200" indent="-457200">
              <a:buFont typeface="Arial" panose="020B0604020202020204" pitchFamily="34" charset="0"/>
              <a:buChar char="•"/>
            </a:pPr>
            <a:r>
              <a:rPr lang="en-US" sz="2300" dirty="0">
                <a:solidFill>
                  <a:srgbClr val="222222"/>
                </a:solidFill>
                <a:latin typeface="arial" panose="020B0604020202020204" pitchFamily="34" charset="0"/>
              </a:rPr>
              <a:t>Nike needed an elastic operating platform that could scale when needed it, and shrink when they didn’t. Based on this pre-requisite, the company began re-platforming its data centers to support its ongoing digital strategy — a move that is also better supporting critical product launches. </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Nike began transitioning online operations to a cloud-based platform from Amazon Web Services.</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“We need to be a technology-based company if we want to survive, especially since shoppers don't go to the mall like they used to,” </a:t>
            </a:r>
            <a:r>
              <a:rPr lang="en-US" sz="2300" b="1" dirty="0">
                <a:solidFill>
                  <a:srgbClr val="222222"/>
                </a:solidFill>
                <a:latin typeface="arial" panose="020B0604020202020204" pitchFamily="34" charset="0"/>
              </a:rPr>
              <a:t>Mike Wittig, VP infrastructure, Nike.</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Besides enabling products to launch faster, AWS cloud platform automatically increases bandwidth during product launches to support volume growth, improves the order capture experience and streamlines order processing.</a:t>
            </a:r>
          </a:p>
        </p:txBody>
      </p:sp>
    </p:spTree>
    <p:extLst>
      <p:ext uri="{BB962C8B-B14F-4D97-AF65-F5344CB8AC3E}">
        <p14:creationId xmlns:p14="http://schemas.microsoft.com/office/powerpoint/2010/main" val="1790661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74" y="1205130"/>
            <a:ext cx="9986087" cy="3226003"/>
          </a:xfrm>
          <a:prstGeom prst="rect">
            <a:avLst/>
          </a:prstGeom>
        </p:spPr>
      </p:pic>
      <p:sp>
        <p:nvSpPr>
          <p:cNvPr id="2" name="Title 1"/>
          <p:cNvSpPr>
            <a:spLocks noGrp="1"/>
          </p:cNvSpPr>
          <p:nvPr>
            <p:ph type="title"/>
          </p:nvPr>
        </p:nvSpPr>
        <p:spPr>
          <a:xfrm>
            <a:off x="0" y="0"/>
            <a:ext cx="12192000" cy="914400"/>
          </a:xfrm>
        </p:spPr>
        <p:txBody>
          <a:bodyPr>
            <a:noAutofit/>
          </a:bodyPr>
          <a:lstStyle/>
          <a:p>
            <a:r>
              <a:rPr lang="en-US" dirty="0">
                <a:solidFill>
                  <a:srgbClr val="232836"/>
                </a:solidFill>
                <a:latin typeface="Arial" charset="0"/>
                <a:cs typeface="Arial" charset="0"/>
              </a:rPr>
              <a:t>They couldn’t OPERATIONALIZE THESE launches WITHOUT</a:t>
            </a:r>
            <a:br>
              <a:rPr lang="en-US" dirty="0">
                <a:solidFill>
                  <a:srgbClr val="232836"/>
                </a:solidFill>
                <a:latin typeface="Arial" charset="0"/>
                <a:cs typeface="Arial" charset="0"/>
              </a:rPr>
            </a:br>
            <a:r>
              <a:rPr lang="en-US" dirty="0">
                <a:solidFill>
                  <a:srgbClr val="232836"/>
                </a:solidFill>
                <a:latin typeface="Arial" charset="0"/>
                <a:cs typeface="Arial" charset="0"/>
              </a:rPr>
              <a:t>REAL-TIME INSIGHT INTO APPLICATIONS</a:t>
            </a:r>
          </a:p>
        </p:txBody>
      </p:sp>
      <p:sp>
        <p:nvSpPr>
          <p:cNvPr id="3" name="TextBox 2"/>
          <p:cNvSpPr txBox="1"/>
          <p:nvPr/>
        </p:nvSpPr>
        <p:spPr>
          <a:xfrm>
            <a:off x="827313" y="4739998"/>
            <a:ext cx="3401568" cy="11695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1" strike="noStrike" cap="none" spc="0" normalizeH="0" baseline="0" dirty="0">
                <a:ln>
                  <a:noFill/>
                </a:ln>
                <a:solidFill>
                  <a:schemeClr val="bg2"/>
                </a:solidFill>
                <a:effectLst/>
                <a:uFillTx/>
                <a:latin typeface="Arial" charset="0"/>
                <a:ea typeface="Arial" charset="0"/>
                <a:cs typeface="Arial" charset="0"/>
                <a:sym typeface="Trebuchet MS"/>
              </a:rPr>
              <a:t>VISIBILITY / MONITORING</a:t>
            </a:r>
          </a:p>
          <a:p>
            <a:pPr marL="0" marR="0" indent="0" algn="l" defTabSz="914400" rtl="0" fontAlgn="auto" latinLnBrk="1" hangingPunct="0">
              <a:lnSpc>
                <a:spcPct val="100000"/>
              </a:lnSpc>
              <a:spcBef>
                <a:spcPts val="0"/>
              </a:spcBef>
              <a:spcAft>
                <a:spcPts val="0"/>
              </a:spcAft>
              <a:buClrTx/>
              <a:buSzTx/>
              <a:buFontTx/>
              <a:buNone/>
              <a:tabLst/>
            </a:pPr>
            <a:endParaRPr kumimoji="0" lang="en-US" sz="1800" u="none" strike="noStrike" cap="none" spc="0" normalizeH="0" baseline="0" dirty="0">
              <a:ln>
                <a:noFill/>
              </a:ln>
              <a:solidFill>
                <a:srgbClr val="6E6E6E"/>
              </a:solidFill>
              <a:effectLst/>
              <a:uFillTx/>
              <a:latin typeface="Arial" charset="0"/>
              <a:ea typeface="Arial" charset="0"/>
              <a:cs typeface="Arial" charset="0"/>
              <a:sym typeface="Trebuchet MS"/>
            </a:endParaRPr>
          </a:p>
          <a:p>
            <a:pPr marL="0" marR="0" indent="0" algn="l" defTabSz="914400" rtl="0" fontAlgn="auto" latinLnBrk="1" hangingPunct="0">
              <a:lnSpc>
                <a:spcPct val="100000"/>
              </a:lnSpc>
              <a:spcBef>
                <a:spcPts val="0"/>
              </a:spcBef>
              <a:spcAft>
                <a:spcPts val="0"/>
              </a:spcAft>
              <a:buClrTx/>
              <a:buSzTx/>
              <a:buFontTx/>
              <a:buNone/>
              <a:tabLst/>
            </a:pPr>
            <a:r>
              <a:rPr kumimoji="0" lang="en-US" sz="1700" u="none" strike="noStrike" cap="none" spc="0" normalizeH="0" dirty="0">
                <a:ln>
                  <a:noFill/>
                </a:ln>
                <a:solidFill>
                  <a:srgbClr val="6E6E6E"/>
                </a:solidFill>
                <a:effectLst/>
                <a:uFillTx/>
                <a:latin typeface="Arial" charset="0"/>
                <a:ea typeface="Arial" charset="0"/>
                <a:cs typeface="Arial" charset="0"/>
                <a:sym typeface="Trebuchet MS"/>
              </a:rPr>
              <a:t>How long can you afford to wait</a:t>
            </a:r>
          </a:p>
          <a:p>
            <a:pPr marL="0" marR="0" indent="0" algn="l" defTabSz="914400" rtl="0" fontAlgn="auto" latinLnBrk="1" hangingPunct="0">
              <a:lnSpc>
                <a:spcPct val="100000"/>
              </a:lnSpc>
              <a:spcBef>
                <a:spcPts val="0"/>
              </a:spcBef>
              <a:spcAft>
                <a:spcPts val="0"/>
              </a:spcAft>
              <a:buClrTx/>
              <a:buSzTx/>
              <a:buFontTx/>
              <a:buNone/>
              <a:tabLst/>
            </a:pPr>
            <a:r>
              <a:rPr kumimoji="0" lang="en-US" sz="1700" u="none" strike="noStrike" cap="none" spc="0" normalizeH="0" dirty="0">
                <a:ln>
                  <a:noFill/>
                </a:ln>
                <a:solidFill>
                  <a:srgbClr val="6E6E6E"/>
                </a:solidFill>
                <a:effectLst/>
                <a:uFillTx/>
                <a:latin typeface="Arial" charset="0"/>
                <a:ea typeface="Arial" charset="0"/>
                <a:cs typeface="Arial" charset="0"/>
                <a:sym typeface="Trebuchet MS"/>
              </a:rPr>
              <a:t>for ‘your’ alerts?</a:t>
            </a:r>
            <a:endParaRPr kumimoji="0" lang="en-US" sz="1700" u="none" strike="noStrike" cap="none" spc="0" normalizeH="0" baseline="0" dirty="0">
              <a:ln>
                <a:noFill/>
              </a:ln>
              <a:solidFill>
                <a:srgbClr val="6E6E6E"/>
              </a:solidFill>
              <a:effectLst/>
              <a:uFillTx/>
              <a:latin typeface="Arial" charset="0"/>
              <a:ea typeface="Arial" charset="0"/>
              <a:cs typeface="Arial" charset="0"/>
              <a:sym typeface="Trebuchet MS"/>
            </a:endParaRPr>
          </a:p>
        </p:txBody>
      </p:sp>
      <p:sp>
        <p:nvSpPr>
          <p:cNvPr id="4" name="TextBox 3"/>
          <p:cNvSpPr txBox="1"/>
          <p:nvPr/>
        </p:nvSpPr>
        <p:spPr>
          <a:xfrm>
            <a:off x="8738305" y="4739999"/>
            <a:ext cx="2951947" cy="1261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hangingPunct="0">
              <a:lnSpc>
                <a:spcPct val="100000"/>
              </a:lnSpc>
              <a:spcBef>
                <a:spcPts val="0"/>
              </a:spcBef>
              <a:spcAft>
                <a:spcPts val="0"/>
              </a:spcAft>
              <a:buClrTx/>
              <a:buSzTx/>
              <a:buFontTx/>
              <a:buNone/>
              <a:tabLst/>
            </a:pPr>
            <a:r>
              <a:rPr kumimoji="0" lang="en-US" sz="1800" b="1" strike="noStrike" cap="none" spc="0" normalizeH="0" baseline="0" dirty="0">
                <a:ln>
                  <a:noFill/>
                </a:ln>
                <a:solidFill>
                  <a:schemeClr val="bg2"/>
                </a:solidFill>
                <a:effectLst/>
                <a:uFillTx/>
                <a:latin typeface="Arial" charset="0"/>
                <a:ea typeface="Arial" charset="0"/>
                <a:cs typeface="Arial" charset="0"/>
                <a:sym typeface="Trebuchet MS"/>
              </a:rPr>
              <a:t>OPERATIONAL INTELLIGENCE</a:t>
            </a:r>
          </a:p>
          <a:p>
            <a:pPr marL="0" marR="0" indent="0" algn="l" defTabSz="914400" rtl="0" fontAlgn="auto" hangingPunct="0">
              <a:lnSpc>
                <a:spcPct val="100000"/>
              </a:lnSpc>
              <a:spcBef>
                <a:spcPts val="0"/>
              </a:spcBef>
              <a:spcAft>
                <a:spcPts val="0"/>
              </a:spcAft>
              <a:buClrTx/>
              <a:buSzTx/>
              <a:buFontTx/>
              <a:buNone/>
              <a:tabLst/>
            </a:pPr>
            <a:endParaRPr kumimoji="0" lang="en-US" sz="1800" u="none" strike="noStrike" cap="none" spc="0" normalizeH="0" baseline="0" dirty="0">
              <a:ln>
                <a:noFill/>
              </a:ln>
              <a:solidFill>
                <a:srgbClr val="6E6E6E"/>
              </a:solidFill>
              <a:effectLst/>
              <a:uFillTx/>
              <a:latin typeface="Arial" charset="0"/>
              <a:ea typeface="Arial" charset="0"/>
              <a:cs typeface="Arial" charset="0"/>
              <a:sym typeface="Trebuchet MS"/>
            </a:endParaRPr>
          </a:p>
          <a:p>
            <a:pPr marL="0" marR="0" indent="0" algn="l" defTabSz="914400" rtl="0" fontAlgn="auto" hangingPunct="0">
              <a:lnSpc>
                <a:spcPct val="100000"/>
              </a:lnSpc>
              <a:spcBef>
                <a:spcPts val="0"/>
              </a:spcBef>
              <a:spcAft>
                <a:spcPts val="0"/>
              </a:spcAft>
              <a:buClrTx/>
              <a:buSzTx/>
              <a:buFontTx/>
              <a:buNone/>
              <a:tabLst/>
            </a:pPr>
            <a:r>
              <a:rPr kumimoji="0" lang="en-US" sz="1700" u="none" strike="noStrike" cap="none" spc="0" normalizeH="0" baseline="0" dirty="0">
                <a:ln>
                  <a:noFill/>
                </a:ln>
                <a:solidFill>
                  <a:srgbClr val="6E6E6E"/>
                </a:solidFill>
                <a:effectLst/>
                <a:uFillTx/>
                <a:latin typeface="Arial" charset="0"/>
                <a:ea typeface="Arial" charset="0"/>
                <a:cs typeface="Arial" charset="0"/>
                <a:sym typeface="Trebuchet MS"/>
              </a:rPr>
              <a:t>How are customers enjoying using </a:t>
            </a:r>
            <a:r>
              <a:rPr lang="en-US" sz="1700" dirty="0">
                <a:solidFill>
                  <a:srgbClr val="6E6E6E"/>
                </a:solidFill>
                <a:latin typeface="Arial" charset="0"/>
                <a:ea typeface="Arial" charset="0"/>
                <a:cs typeface="Arial" charset="0"/>
                <a:sym typeface="Trebuchet MS"/>
              </a:rPr>
              <a:t>the </a:t>
            </a:r>
            <a:r>
              <a:rPr kumimoji="0" lang="en-US" sz="1700" u="none" strike="noStrike" cap="none" spc="0" normalizeH="0" baseline="0" dirty="0">
                <a:ln>
                  <a:noFill/>
                </a:ln>
                <a:solidFill>
                  <a:srgbClr val="6E6E6E"/>
                </a:solidFill>
                <a:effectLst/>
                <a:uFillTx/>
                <a:latin typeface="Arial" charset="0"/>
                <a:ea typeface="Arial" charset="0"/>
                <a:cs typeface="Arial" charset="0"/>
                <a:sym typeface="Trebuchet MS"/>
              </a:rPr>
              <a:t>service?</a:t>
            </a:r>
          </a:p>
        </p:txBody>
      </p:sp>
      <p:sp>
        <p:nvSpPr>
          <p:cNvPr id="5" name="TextBox 4"/>
          <p:cNvSpPr txBox="1"/>
          <p:nvPr/>
        </p:nvSpPr>
        <p:spPr>
          <a:xfrm>
            <a:off x="4580854" y="4739999"/>
            <a:ext cx="3959642" cy="1200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noAutofit/>
          </a:bodyPr>
          <a:lstStyle/>
          <a:p>
            <a:pPr marL="0" marR="0" indent="0" algn="l" defTabSz="914400" rtl="0" fontAlgn="auto" hangingPunct="0">
              <a:lnSpc>
                <a:spcPct val="100000"/>
              </a:lnSpc>
              <a:spcBef>
                <a:spcPts val="0"/>
              </a:spcBef>
              <a:spcAft>
                <a:spcPts val="0"/>
              </a:spcAft>
              <a:buClrTx/>
              <a:buSzTx/>
              <a:buFontTx/>
              <a:buNone/>
              <a:tabLst/>
            </a:pPr>
            <a:r>
              <a:rPr kumimoji="0" lang="en-US" sz="1800" b="1" strike="noStrike" cap="none" spc="0" normalizeH="0" baseline="0" dirty="0">
                <a:ln>
                  <a:noFill/>
                </a:ln>
                <a:solidFill>
                  <a:srgbClr val="6E6E6E"/>
                </a:solidFill>
                <a:effectLst/>
                <a:uFillTx/>
                <a:latin typeface="Arial" charset="0"/>
                <a:ea typeface="Arial" charset="0"/>
                <a:cs typeface="Arial" charset="0"/>
                <a:sym typeface="Trebuchet MS"/>
              </a:rPr>
              <a:t>MORE PUSHES </a:t>
            </a:r>
            <a:r>
              <a:rPr kumimoji="0" lang="en-US" sz="1800" b="1" strike="noStrike" cap="none" spc="0" normalizeH="0" baseline="0" dirty="0">
                <a:ln>
                  <a:noFill/>
                </a:ln>
                <a:solidFill>
                  <a:schemeClr val="bg2"/>
                </a:solidFill>
                <a:effectLst/>
                <a:uFillTx/>
                <a:latin typeface="Arial" charset="0"/>
                <a:ea typeface="Arial" charset="0"/>
                <a:cs typeface="Arial" charset="0"/>
                <a:sym typeface="Trebuchet MS"/>
              </a:rPr>
              <a:t>= MORE RISK</a:t>
            </a:r>
          </a:p>
          <a:p>
            <a:pPr marL="0" marR="0" indent="0" algn="l" defTabSz="914400" rtl="0" fontAlgn="auto" hangingPunct="0">
              <a:lnSpc>
                <a:spcPct val="100000"/>
              </a:lnSpc>
              <a:spcBef>
                <a:spcPts val="0"/>
              </a:spcBef>
              <a:spcAft>
                <a:spcPts val="0"/>
              </a:spcAft>
              <a:buClrTx/>
              <a:buSzTx/>
              <a:buFontTx/>
              <a:buNone/>
              <a:tabLst/>
            </a:pPr>
            <a:endParaRPr lang="en-US" dirty="0">
              <a:latin typeface="Arial" charset="0"/>
              <a:ea typeface="Arial" charset="0"/>
              <a:cs typeface="Arial" charset="0"/>
            </a:endParaRPr>
          </a:p>
          <a:p>
            <a:pPr marL="0" marR="0" indent="0" algn="l" defTabSz="914400" rtl="0" fontAlgn="auto" hangingPunct="0">
              <a:lnSpc>
                <a:spcPct val="100000"/>
              </a:lnSpc>
              <a:spcBef>
                <a:spcPts val="0"/>
              </a:spcBef>
              <a:spcAft>
                <a:spcPts val="0"/>
              </a:spcAft>
              <a:buClrTx/>
              <a:buSzTx/>
              <a:buFontTx/>
              <a:buNone/>
              <a:tabLst/>
            </a:pPr>
            <a:r>
              <a:rPr lang="en-US" sz="1700" dirty="0">
                <a:latin typeface="Arial" charset="0"/>
                <a:ea typeface="Arial" charset="0"/>
                <a:cs typeface="Arial" charset="0"/>
              </a:rPr>
              <a:t>Can’t fly blind during frequent pushes</a:t>
            </a:r>
            <a:endParaRPr kumimoji="0" lang="en-US" sz="1700" strike="noStrike" cap="none" spc="0" normalizeH="0" baseline="0" dirty="0">
              <a:ln>
                <a:noFill/>
              </a:ln>
              <a:solidFill>
                <a:srgbClr val="6E6E6E"/>
              </a:solidFill>
              <a:effectLst/>
              <a:uFillTx/>
              <a:latin typeface="Arial" charset="0"/>
              <a:ea typeface="Arial" charset="0"/>
              <a:cs typeface="Arial" charset="0"/>
              <a:sym typeface="Trebuchet MS"/>
            </a:endParaRPr>
          </a:p>
        </p:txBody>
      </p:sp>
      <p:sp>
        <p:nvSpPr>
          <p:cNvPr id="9" name="TextBox 8"/>
          <p:cNvSpPr txBox="1"/>
          <p:nvPr/>
        </p:nvSpPr>
        <p:spPr>
          <a:xfrm>
            <a:off x="671196" y="6051030"/>
            <a:ext cx="3477873" cy="5078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1300" b="1" dirty="0">
                <a:latin typeface="Arial" charset="0"/>
                <a:ea typeface="Arial" charset="0"/>
                <a:cs typeface="Arial" charset="0"/>
              </a:rPr>
              <a:t>99.99% Uptime = 4 mins Downtime / Month</a:t>
            </a:r>
          </a:p>
          <a:p>
            <a:pPr marL="0" marR="0" indent="0" algn="l" defTabSz="914400" rtl="0" fontAlgn="auto" latinLnBrk="1" hangingPunct="0">
              <a:lnSpc>
                <a:spcPct val="100000"/>
              </a:lnSpc>
              <a:spcBef>
                <a:spcPts val="0"/>
              </a:spcBef>
              <a:spcAft>
                <a:spcPts val="0"/>
              </a:spcAft>
              <a:buClrTx/>
              <a:buSzTx/>
              <a:buFontTx/>
              <a:buNone/>
              <a:tabLst/>
            </a:pPr>
            <a:endParaRPr kumimoji="0" lang="en-US" sz="1400" b="1" i="0" u="none" strike="noStrike" cap="none" spc="0" normalizeH="0" baseline="0" dirty="0">
              <a:ln>
                <a:noFill/>
              </a:ln>
              <a:solidFill>
                <a:srgbClr val="6E6E6E"/>
              </a:solidFill>
              <a:effectLst/>
              <a:uFillTx/>
              <a:sym typeface="Trebuchet MS"/>
            </a:endParaRPr>
          </a:p>
        </p:txBody>
      </p:sp>
    </p:spTree>
    <p:extLst>
      <p:ext uri="{BB962C8B-B14F-4D97-AF65-F5344CB8AC3E}">
        <p14:creationId xmlns:p14="http://schemas.microsoft.com/office/powerpoint/2010/main" val="18684097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u="sng" dirty="0">
                <a:solidFill>
                  <a:srgbClr val="222222"/>
                </a:solidFill>
                <a:latin typeface="arial" panose="020B0604020202020204" pitchFamily="34" charset="0"/>
              </a:rPr>
              <a:t>Proposed monitoring Solution:</a:t>
            </a:r>
            <a:endParaRPr lang="en-US" b="0" dirty="0"/>
          </a:p>
        </p:txBody>
      </p:sp>
      <p:sp>
        <p:nvSpPr>
          <p:cNvPr id="4" name="Rectangle 3">
            <a:extLst>
              <a:ext uri="{FF2B5EF4-FFF2-40B4-BE49-F238E27FC236}">
                <a16:creationId xmlns:a16="http://schemas.microsoft.com/office/drawing/2014/main" id="{2306ED44-6C83-0C4E-B5CF-C8C815A29081}"/>
              </a:ext>
            </a:extLst>
          </p:cNvPr>
          <p:cNvSpPr/>
          <p:nvPr/>
        </p:nvSpPr>
        <p:spPr>
          <a:xfrm>
            <a:off x="140677" y="1060829"/>
            <a:ext cx="11788726" cy="5401479"/>
          </a:xfrm>
          <a:prstGeom prst="rect">
            <a:avLst/>
          </a:prstGeom>
        </p:spPr>
        <p:txBody>
          <a:bodyPr wrap="square">
            <a:spAutoFit/>
          </a:bodyPr>
          <a:lstStyle/>
          <a:p>
            <a:pPr marL="457200" indent="-457200">
              <a:buFont typeface="Arial" panose="020B0604020202020204" pitchFamily="34" charset="0"/>
              <a:buChar char="•"/>
            </a:pPr>
            <a:r>
              <a:rPr lang="en-US" sz="2300" dirty="0">
                <a:solidFill>
                  <a:srgbClr val="222222"/>
                </a:solidFill>
                <a:latin typeface="arial" panose="020B0604020202020204" pitchFamily="34" charset="0"/>
              </a:rPr>
              <a:t>The migration to AWS and OSS required a retooling of the legacy monitoring environment to include support for the latest cloud technologies, low latency reporting/alerting, the ability to pickup ephemeral components, and support for tremendous bursts in compute.</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Nike got a real-time streaming operational intelligence platform that was able to utilize four data collection technologies pushing metrics to their analytics/alerting engine. </a:t>
            </a:r>
          </a:p>
          <a:p>
            <a:pPr marL="914400" lvl="1" indent="-457200">
              <a:buFont typeface="+mj-lt"/>
              <a:buAutoNum type="arabicPeriod"/>
            </a:pPr>
            <a:r>
              <a:rPr lang="en-US" sz="2300" dirty="0">
                <a:solidFill>
                  <a:srgbClr val="222222"/>
                </a:solidFill>
                <a:latin typeface="arial" panose="020B0604020202020204" pitchFamily="34" charset="0"/>
              </a:rPr>
              <a:t>The first component was their native integration to CloudWatch that pulls existing metrics and any available tags/environment details from all AWS services. </a:t>
            </a:r>
          </a:p>
          <a:p>
            <a:pPr marL="914400" lvl="1" indent="-457200">
              <a:buFont typeface="+mj-lt"/>
              <a:buAutoNum type="arabicPeriod"/>
            </a:pPr>
            <a:r>
              <a:rPr lang="en-US" sz="2300" dirty="0">
                <a:solidFill>
                  <a:srgbClr val="222222"/>
                </a:solidFill>
                <a:latin typeface="arial" panose="020B0604020202020204" pitchFamily="34" charset="0"/>
              </a:rPr>
              <a:t>The second component is their version of the open-source </a:t>
            </a:r>
            <a:r>
              <a:rPr lang="en-US" sz="2300" dirty="0" err="1">
                <a:solidFill>
                  <a:srgbClr val="222222"/>
                </a:solidFill>
                <a:latin typeface="arial" panose="020B0604020202020204" pitchFamily="34" charset="0"/>
              </a:rPr>
              <a:t>CollectD</a:t>
            </a:r>
            <a:r>
              <a:rPr lang="en-US" sz="2300" dirty="0">
                <a:solidFill>
                  <a:srgbClr val="222222"/>
                </a:solidFill>
                <a:latin typeface="arial" panose="020B0604020202020204" pitchFamily="34" charset="0"/>
              </a:rPr>
              <a:t> agent that provides detailed system metrics from EC2 hosts. </a:t>
            </a:r>
          </a:p>
          <a:p>
            <a:pPr marL="914400" lvl="1" indent="-457200">
              <a:buFont typeface="+mj-lt"/>
              <a:buAutoNum type="arabicPeriod"/>
            </a:pPr>
            <a:r>
              <a:rPr lang="en-US" sz="2300" dirty="0">
                <a:solidFill>
                  <a:srgbClr val="222222"/>
                </a:solidFill>
                <a:latin typeface="arial" panose="020B0604020202020204" pitchFamily="34" charset="0"/>
              </a:rPr>
              <a:t>The third component is the Real-Time Lambda Wrapper that allows for broad Lambda monitoring. </a:t>
            </a:r>
          </a:p>
          <a:p>
            <a:pPr marL="914400" lvl="1" indent="-457200">
              <a:buFont typeface="+mj-lt"/>
              <a:buAutoNum type="arabicPeriod"/>
            </a:pPr>
            <a:r>
              <a:rPr lang="en-US" sz="2300" dirty="0">
                <a:solidFill>
                  <a:srgbClr val="222222"/>
                </a:solidFill>
                <a:latin typeface="arial" panose="020B0604020202020204" pitchFamily="34" charset="0"/>
              </a:rPr>
              <a:t>The final component is the Real-Time code library that allows custom instrumentation to send metrics directly from Nike’s bespoke code. </a:t>
            </a:r>
          </a:p>
        </p:txBody>
      </p:sp>
    </p:spTree>
    <p:extLst>
      <p:ext uri="{BB962C8B-B14F-4D97-AF65-F5344CB8AC3E}">
        <p14:creationId xmlns:p14="http://schemas.microsoft.com/office/powerpoint/2010/main" val="2970620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dirty="0">
                <a:solidFill>
                  <a:srgbClr val="222222"/>
                </a:solidFill>
                <a:latin typeface="arial" panose="020B0604020202020204" pitchFamily="34" charset="0"/>
              </a:rPr>
              <a:t>The monitoring Outcome:</a:t>
            </a:r>
            <a:endParaRPr lang="en-US" b="0" dirty="0"/>
          </a:p>
        </p:txBody>
      </p:sp>
      <p:sp>
        <p:nvSpPr>
          <p:cNvPr id="4" name="Rectangle 3">
            <a:extLst>
              <a:ext uri="{FF2B5EF4-FFF2-40B4-BE49-F238E27FC236}">
                <a16:creationId xmlns:a16="http://schemas.microsoft.com/office/drawing/2014/main" id="{2306ED44-6C83-0C4E-B5CF-C8C815A29081}"/>
              </a:ext>
            </a:extLst>
          </p:cNvPr>
          <p:cNvSpPr/>
          <p:nvPr/>
        </p:nvSpPr>
        <p:spPr>
          <a:xfrm>
            <a:off x="140677" y="1060829"/>
            <a:ext cx="11788726" cy="5047536"/>
          </a:xfrm>
          <a:prstGeom prst="rect">
            <a:avLst/>
          </a:prstGeom>
        </p:spPr>
        <p:txBody>
          <a:bodyPr wrap="square">
            <a:spAutoFit/>
          </a:bodyPr>
          <a:lstStyle/>
          <a:p>
            <a:pPr marL="457200" indent="-457200">
              <a:buFont typeface="Arial" panose="020B0604020202020204" pitchFamily="34" charset="0"/>
              <a:buChar char="•"/>
            </a:pPr>
            <a:r>
              <a:rPr lang="en-US" sz="2300" dirty="0">
                <a:solidFill>
                  <a:srgbClr val="222222"/>
                </a:solidFill>
                <a:latin typeface="arial" panose="020B0604020202020204" pitchFamily="34" charset="0"/>
              </a:rPr>
              <a:t>With Real-time Monitoring deployed, Nike is able to correlate events &amp; metrics across AWS services in real-time and ensure their new elastic environment has 100% monitoring coverage.</a:t>
            </a:r>
          </a:p>
          <a:p>
            <a:pPr marL="457200" indent="-457200">
              <a:buFont typeface="Arial" panose="020B0604020202020204" pitchFamily="34" charset="0"/>
              <a:buChar char="•"/>
            </a:pPr>
            <a:r>
              <a:rPr lang="en-US" sz="2300" dirty="0">
                <a:solidFill>
                  <a:srgbClr val="222222"/>
                </a:solidFill>
                <a:latin typeface="arial" panose="020B0604020202020204" pitchFamily="34" charset="0"/>
              </a:rPr>
              <a:t>These metrics are correlated in real-time and with one second granularity. The metrics are highly cardinal ensuring that the alerts and visualizations being created within seconds are germane to actual or inevitable outages. </a:t>
            </a:r>
          </a:p>
          <a:p>
            <a:pPr marL="457200" indent="-457200">
              <a:buFont typeface="Arial" panose="020B0604020202020204" pitchFamily="34" charset="0"/>
              <a:buChar char="•"/>
            </a:pPr>
            <a:r>
              <a:rPr lang="en-US" sz="2300" dirty="0">
                <a:solidFill>
                  <a:srgbClr val="222222"/>
                </a:solidFill>
                <a:latin typeface="arial" panose="020B0604020202020204" pitchFamily="34" charset="0"/>
              </a:rPr>
              <a:t>This has allowed a rapid deployment into AWS and confidence to continue the migration. In addition to coverage, they are seeing lower staffing costs as well as reduced MTTR. </a:t>
            </a:r>
          </a:p>
          <a:p>
            <a:pPr marL="457200" indent="-457200">
              <a:buFont typeface="Arial" panose="020B0604020202020204" pitchFamily="34" charset="0"/>
              <a:buChar char="•"/>
            </a:pPr>
            <a:r>
              <a:rPr lang="en-US" sz="2300" dirty="0">
                <a:solidFill>
                  <a:srgbClr val="222222"/>
                </a:solidFill>
                <a:latin typeface="arial" panose="020B0604020202020204" pitchFamily="34" charset="0"/>
              </a:rPr>
              <a:t>Staffing costs are lower because of the correlation Monitoring provides across services. Traditionally, Nike had SREs onsite to cover every eventuality. With Real-time Monitoring, generalist SREs are able to quickly determine where a problem has occurred or is about to occur and can delegate without needing all hands on deck. This capability also lowers MTTR because time is not lost tracking down hunches.</a:t>
            </a:r>
          </a:p>
        </p:txBody>
      </p:sp>
    </p:spTree>
    <p:extLst>
      <p:ext uri="{BB962C8B-B14F-4D97-AF65-F5344CB8AC3E}">
        <p14:creationId xmlns:p14="http://schemas.microsoft.com/office/powerpoint/2010/main" val="33265848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dirty="0">
                <a:solidFill>
                  <a:srgbClr val="222222"/>
                </a:solidFill>
                <a:latin typeface="arial" panose="020B0604020202020204" pitchFamily="34" charset="0"/>
              </a:rPr>
              <a:t>results:</a:t>
            </a:r>
            <a:endParaRPr lang="en-US" b="0" dirty="0"/>
          </a:p>
        </p:txBody>
      </p:sp>
      <p:sp>
        <p:nvSpPr>
          <p:cNvPr id="4" name="Rectangle 3">
            <a:extLst>
              <a:ext uri="{FF2B5EF4-FFF2-40B4-BE49-F238E27FC236}">
                <a16:creationId xmlns:a16="http://schemas.microsoft.com/office/drawing/2014/main" id="{2306ED44-6C83-0C4E-B5CF-C8C815A29081}"/>
              </a:ext>
            </a:extLst>
          </p:cNvPr>
          <p:cNvSpPr/>
          <p:nvPr/>
        </p:nvSpPr>
        <p:spPr>
          <a:xfrm>
            <a:off x="140677" y="1060829"/>
            <a:ext cx="11788726" cy="3985706"/>
          </a:xfrm>
          <a:prstGeom prst="rect">
            <a:avLst/>
          </a:prstGeom>
        </p:spPr>
        <p:txBody>
          <a:bodyPr wrap="square">
            <a:spAutoFit/>
          </a:bodyPr>
          <a:lstStyle/>
          <a:p>
            <a:pPr marL="457200" indent="-457200">
              <a:buFont typeface="Arial" panose="020B0604020202020204" pitchFamily="34" charset="0"/>
              <a:buChar char="•"/>
            </a:pPr>
            <a:r>
              <a:rPr lang="en-US" sz="2300" b="1" dirty="0">
                <a:solidFill>
                  <a:srgbClr val="222222"/>
                </a:solidFill>
                <a:latin typeface="arial" panose="020B0604020202020204" pitchFamily="34" charset="0"/>
              </a:rPr>
              <a:t>AWS Services Used = Lambda, EC2, SQS, </a:t>
            </a:r>
            <a:r>
              <a:rPr lang="en-US" sz="2300" b="1" dirty="0" err="1">
                <a:solidFill>
                  <a:srgbClr val="222222"/>
                </a:solidFill>
                <a:latin typeface="arial" panose="020B0604020202020204" pitchFamily="34" charset="0"/>
              </a:rPr>
              <a:t>ElastiCache</a:t>
            </a:r>
            <a:endParaRPr lang="en-US" sz="2300" b="1" dirty="0">
              <a:solidFill>
                <a:srgbClr val="222222"/>
              </a:solidFill>
              <a:latin typeface="arial" panose="020B0604020202020204" pitchFamily="34" charset="0"/>
            </a:endParaRP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“A healthy launch is about 300,000 requests per minute, and this could climb to 1 million requests,” </a:t>
            </a:r>
            <a:r>
              <a:rPr lang="en-US" sz="2300" b="1" dirty="0">
                <a:solidFill>
                  <a:srgbClr val="222222"/>
                </a:solidFill>
                <a:latin typeface="arial" panose="020B0604020202020204" pitchFamily="34" charset="0"/>
              </a:rPr>
              <a:t>Mike Wittig, VP infrastructure, Nike.</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During one sale, Nike was able to catch an error condition instantly that their legacy APM tooling did not report for 37 minutes. “We wouldn’t be able to do this without you.”  - Mike to Professional Services Team</a:t>
            </a:r>
          </a:p>
          <a:p>
            <a:pPr marL="457200" indent="-457200">
              <a:buFont typeface="Arial" panose="020B0604020202020204" pitchFamily="34" charset="0"/>
              <a:buChar char="•"/>
            </a:pPr>
            <a:endParaRPr lang="en-US" sz="2300" dirty="0">
              <a:solidFill>
                <a:srgbClr val="222222"/>
              </a:solidFill>
              <a:latin typeface="arial" panose="020B0604020202020204" pitchFamily="34" charset="0"/>
            </a:endParaRPr>
          </a:p>
          <a:p>
            <a:pPr marL="457200" indent="-457200">
              <a:buFont typeface="Arial" panose="020B0604020202020204" pitchFamily="34" charset="0"/>
              <a:buChar char="•"/>
            </a:pPr>
            <a:r>
              <a:rPr lang="en-US" sz="2300" dirty="0">
                <a:solidFill>
                  <a:srgbClr val="222222"/>
                </a:solidFill>
                <a:latin typeface="arial" panose="020B0604020202020204" pitchFamily="34" charset="0"/>
              </a:rPr>
              <a:t>Number of Distinct Applications Migrated - One monolithic app broken into five components consisting of 30 micro services &amp; numerous Containers.</a:t>
            </a:r>
          </a:p>
        </p:txBody>
      </p:sp>
    </p:spTree>
    <p:extLst>
      <p:ext uri="{BB962C8B-B14F-4D97-AF65-F5344CB8AC3E}">
        <p14:creationId xmlns:p14="http://schemas.microsoft.com/office/powerpoint/2010/main" val="13914167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6093"/>
            <a:ext cx="12339485" cy="6940960"/>
          </a:xfrm>
          <a:prstGeom prst="rect">
            <a:avLst/>
          </a:prstGeom>
        </p:spPr>
      </p:pic>
      <p:sp>
        <p:nvSpPr>
          <p:cNvPr id="13" name="Shape 99"/>
          <p:cNvSpPr/>
          <p:nvPr/>
        </p:nvSpPr>
        <p:spPr>
          <a:xfrm>
            <a:off x="1023362" y="3198972"/>
            <a:ext cx="8845568" cy="3052151"/>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anchor="ctr"/>
          <a:lstStyle/>
          <a:p>
            <a:pPr algn="l"/>
            <a:r>
              <a:rPr lang="en-US" sz="3600" b="1" dirty="0">
                <a:solidFill>
                  <a:schemeClr val="bg1"/>
                </a:solidFill>
                <a:latin typeface="Arial" panose="020B0604020202020204" pitchFamily="34" charset="0"/>
                <a:ea typeface="Verdana" charset="0"/>
                <a:cs typeface="Arial" panose="020B0604020202020204" pitchFamily="34" charset="0"/>
              </a:rPr>
              <a:t>DEMONSTRATION &amp;</a:t>
            </a:r>
          </a:p>
          <a:p>
            <a:pPr algn="l"/>
            <a:r>
              <a:rPr lang="en-US" sz="3600" b="1" dirty="0">
                <a:solidFill>
                  <a:schemeClr val="bg1"/>
                </a:solidFill>
                <a:latin typeface="Arial" panose="020B0604020202020204" pitchFamily="34" charset="0"/>
                <a:ea typeface="Verdana" charset="0"/>
                <a:cs typeface="Arial" panose="020B0604020202020204" pitchFamily="34" charset="0"/>
              </a:rPr>
              <a:t>STREAMING ARCHITECTURE</a:t>
            </a:r>
            <a:endParaRPr lang="en-US" sz="2800" dirty="0">
              <a:solidFill>
                <a:schemeClr val="bg1"/>
              </a:solidFill>
              <a:latin typeface="Arial" panose="020B0604020202020204" pitchFamily="34" charset="0"/>
              <a:ea typeface="Verdana" charset="0"/>
              <a:cs typeface="Arial" panose="020B0604020202020204" pitchFamily="34" charset="0"/>
            </a:endParaRPr>
          </a:p>
        </p:txBody>
      </p:sp>
    </p:spTree>
    <p:extLst>
      <p:ext uri="{BB962C8B-B14F-4D97-AF65-F5344CB8AC3E}">
        <p14:creationId xmlns:p14="http://schemas.microsoft.com/office/powerpoint/2010/main" val="10701382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3">
            <a:extLst>
              <a:ext uri="{FF2B5EF4-FFF2-40B4-BE49-F238E27FC236}">
                <a16:creationId xmlns:a16="http://schemas.microsoft.com/office/drawing/2014/main" id="{2B74B733-64EC-40B7-8840-47E213F84B2F}"/>
              </a:ext>
            </a:extLst>
          </p:cNvPr>
          <p:cNvSpPr txBox="1">
            <a:spLocks/>
          </p:cNvSpPr>
          <p:nvPr/>
        </p:nvSpPr>
        <p:spPr>
          <a:xfrm>
            <a:off x="0" y="0"/>
            <a:ext cx="12192000" cy="914400"/>
          </a:xfrm>
          <a:prstGeom prst="rect">
            <a:avLst/>
          </a:prstGeom>
        </p:spPr>
        <p:txBody>
          <a:bodyPr vert="horz" lIns="91440" tIns="45720" rIns="91440" bIns="45720" rtlCol="0" anchor="ctr">
            <a:normAutofit/>
          </a:bodyPr>
          <a:lstStyle>
            <a:lvl1pPr algn="ctr">
              <a:lnSpc>
                <a:spcPct val="90000"/>
              </a:lnSpc>
              <a:defRPr sz="3000" b="1" i="0" spc="0">
                <a:solidFill>
                  <a:srgbClr val="232836"/>
                </a:solidFill>
                <a:latin typeface="Arial" charset="0"/>
                <a:ea typeface="Arial" charset="0"/>
                <a:cs typeface="Arial" charset="0"/>
                <a:sym typeface="Trebuchet MS"/>
              </a:defRPr>
            </a:lvl1pPr>
            <a:lvl2pPr>
              <a:lnSpc>
                <a:spcPct val="90000"/>
              </a:lnSpc>
              <a:defRPr sz="3000" spc="300">
                <a:solidFill>
                  <a:srgbClr val="797979"/>
                </a:solidFill>
                <a:latin typeface="Trebuchet MS"/>
                <a:ea typeface="Trebuchet MS"/>
                <a:cs typeface="Trebuchet MS"/>
                <a:sym typeface="Trebuchet MS"/>
              </a:defRPr>
            </a:lvl2pPr>
            <a:lvl3pPr>
              <a:lnSpc>
                <a:spcPct val="90000"/>
              </a:lnSpc>
              <a:defRPr sz="3000" spc="300">
                <a:solidFill>
                  <a:srgbClr val="797979"/>
                </a:solidFill>
                <a:latin typeface="Trebuchet MS"/>
                <a:ea typeface="Trebuchet MS"/>
                <a:cs typeface="Trebuchet MS"/>
                <a:sym typeface="Trebuchet MS"/>
              </a:defRPr>
            </a:lvl3pPr>
            <a:lvl4pPr>
              <a:lnSpc>
                <a:spcPct val="90000"/>
              </a:lnSpc>
              <a:defRPr sz="3000" spc="300">
                <a:solidFill>
                  <a:srgbClr val="797979"/>
                </a:solidFill>
                <a:latin typeface="Trebuchet MS"/>
                <a:ea typeface="Trebuchet MS"/>
                <a:cs typeface="Trebuchet MS"/>
                <a:sym typeface="Trebuchet MS"/>
              </a:defRPr>
            </a:lvl4pPr>
            <a:lvl5pPr>
              <a:lnSpc>
                <a:spcPct val="90000"/>
              </a:lnSpc>
              <a:defRPr sz="3000" spc="300">
                <a:solidFill>
                  <a:srgbClr val="797979"/>
                </a:solidFill>
                <a:latin typeface="Trebuchet MS"/>
                <a:ea typeface="Trebuchet MS"/>
                <a:cs typeface="Trebuchet MS"/>
                <a:sym typeface="Trebuchet MS"/>
              </a:defRPr>
            </a:lvl5pPr>
            <a:lvl6pPr>
              <a:lnSpc>
                <a:spcPct val="90000"/>
              </a:lnSpc>
              <a:defRPr sz="3000" spc="300">
                <a:solidFill>
                  <a:srgbClr val="797979"/>
                </a:solidFill>
                <a:latin typeface="Trebuchet MS"/>
                <a:ea typeface="Trebuchet MS"/>
                <a:cs typeface="Trebuchet MS"/>
                <a:sym typeface="Trebuchet MS"/>
              </a:defRPr>
            </a:lvl6pPr>
            <a:lvl7pPr>
              <a:lnSpc>
                <a:spcPct val="90000"/>
              </a:lnSpc>
              <a:defRPr sz="3000" spc="300">
                <a:solidFill>
                  <a:srgbClr val="797979"/>
                </a:solidFill>
                <a:latin typeface="Trebuchet MS"/>
                <a:ea typeface="Trebuchet MS"/>
                <a:cs typeface="Trebuchet MS"/>
                <a:sym typeface="Trebuchet MS"/>
              </a:defRPr>
            </a:lvl7pPr>
            <a:lvl8pPr>
              <a:lnSpc>
                <a:spcPct val="90000"/>
              </a:lnSpc>
              <a:defRPr sz="3000" spc="300">
                <a:solidFill>
                  <a:srgbClr val="797979"/>
                </a:solidFill>
                <a:latin typeface="Trebuchet MS"/>
                <a:ea typeface="Trebuchet MS"/>
                <a:cs typeface="Trebuchet MS"/>
                <a:sym typeface="Trebuchet MS"/>
              </a:defRPr>
            </a:lvl8pPr>
            <a:lvl9pPr>
              <a:lnSpc>
                <a:spcPct val="90000"/>
              </a:lnSpc>
              <a:defRPr sz="3000" spc="300">
                <a:solidFill>
                  <a:srgbClr val="797979"/>
                </a:solidFill>
                <a:latin typeface="Trebuchet MS"/>
                <a:ea typeface="Trebuchet MS"/>
                <a:cs typeface="Trebuchet MS"/>
                <a:sym typeface="Trebuchet MS"/>
              </a:defRPr>
            </a:lvl9pPr>
          </a:lstStyle>
          <a:p>
            <a:r>
              <a:rPr lang="en-US" dirty="0"/>
              <a:t>TRADITIONAL METRICS ARCHITECTURE</a:t>
            </a:r>
            <a:endParaRPr lang="en-US" cap="all"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779" y="947521"/>
            <a:ext cx="10329306" cy="5216957"/>
          </a:xfrm>
          <a:prstGeom prst="rect">
            <a:avLst/>
          </a:prstGeom>
        </p:spPr>
      </p:pic>
      <p:sp>
        <p:nvSpPr>
          <p:cNvPr id="3" name="TextBox 2"/>
          <p:cNvSpPr txBox="1"/>
          <p:nvPr/>
        </p:nvSpPr>
        <p:spPr>
          <a:xfrm>
            <a:off x="1825506" y="4355223"/>
            <a:ext cx="4607352" cy="2031325"/>
          </a:xfrm>
          <a:prstGeom prst="rect">
            <a:avLst/>
          </a:prstGeom>
          <a:noFill/>
        </p:spPr>
        <p:txBody>
          <a:bodyPr wrap="none" rtlCol="0">
            <a:spAutoFit/>
          </a:bodyPr>
          <a:lstStyle/>
          <a:p>
            <a:pPr>
              <a:lnSpc>
                <a:spcPct val="150000"/>
              </a:lnSpc>
              <a:defRPr>
                <a:solidFill>
                  <a:srgbClr val="000000"/>
                </a:solidFill>
              </a:defRPr>
            </a:pPr>
            <a:endParaRPr lang="en-US" sz="1400" b="1" dirty="0">
              <a:solidFill>
                <a:srgbClr val="505050"/>
              </a:solidFill>
              <a:latin typeface="Arial" charset="0"/>
              <a:ea typeface="Arial" charset="0"/>
              <a:cs typeface="Arial" charset="0"/>
            </a:endParaRPr>
          </a:p>
          <a:p>
            <a:pPr marL="171450" indent="-171450">
              <a:lnSpc>
                <a:spcPct val="150000"/>
              </a:lnSpc>
              <a:buClr>
                <a:srgbClr val="808080"/>
              </a:buClr>
              <a:buFont typeface="Arial" charset="0"/>
              <a:buChar char="•"/>
              <a:defRPr>
                <a:solidFill>
                  <a:srgbClr val="000000"/>
                </a:solidFill>
              </a:defRPr>
            </a:pPr>
            <a:r>
              <a:rPr lang="en-US" sz="1400" b="1" dirty="0">
                <a:solidFill>
                  <a:srgbClr val="505050"/>
                </a:solidFill>
                <a:latin typeface="Arial" charset="0"/>
                <a:ea typeface="Arial" charset="0"/>
                <a:cs typeface="Arial" charset="0"/>
              </a:rPr>
              <a:t>Service</a:t>
            </a:r>
            <a:r>
              <a:rPr lang="en-US" sz="1400" dirty="0">
                <a:solidFill>
                  <a:srgbClr val="505050"/>
                </a:solidFill>
                <a:latin typeface="Arial" charset="0"/>
                <a:ea typeface="Arial" charset="0"/>
                <a:cs typeface="Arial" charset="0"/>
              </a:rPr>
              <a:t>:</a:t>
            </a:r>
            <a:r>
              <a:rPr lang="en-US" sz="1400" b="1" dirty="0">
                <a:solidFill>
                  <a:srgbClr val="505050"/>
                </a:solidFill>
                <a:latin typeface="Arial" charset="0"/>
                <a:ea typeface="Arial" charset="0"/>
                <a:cs typeface="Arial" charset="0"/>
              </a:rPr>
              <a:t> </a:t>
            </a:r>
            <a:r>
              <a:rPr lang="en-US" sz="1400" dirty="0">
                <a:solidFill>
                  <a:srgbClr val="505050"/>
                </a:solidFill>
                <a:latin typeface="Arial" charset="0"/>
                <a:ea typeface="Arial" charset="0"/>
                <a:cs typeface="Arial" charset="0"/>
              </a:rPr>
              <a:t>Competitor, </a:t>
            </a:r>
            <a:r>
              <a:rPr lang="en-US" sz="1400" dirty="0" err="1">
                <a:solidFill>
                  <a:srgbClr val="505050"/>
                </a:solidFill>
                <a:latin typeface="Arial" charset="0"/>
                <a:ea typeface="Arial" charset="0"/>
                <a:cs typeface="Arial" charset="0"/>
              </a:rPr>
              <a:t>WaveFront</a:t>
            </a:r>
            <a:endParaRPr lang="en-US" sz="1400" dirty="0">
              <a:solidFill>
                <a:srgbClr val="505050"/>
              </a:solidFill>
              <a:latin typeface="Arial" charset="0"/>
              <a:ea typeface="Arial" charset="0"/>
              <a:cs typeface="Arial" charset="0"/>
            </a:endParaRPr>
          </a:p>
          <a:p>
            <a:pPr marL="171450" indent="-171450">
              <a:lnSpc>
                <a:spcPct val="150000"/>
              </a:lnSpc>
              <a:buClr>
                <a:srgbClr val="808080"/>
              </a:buClr>
              <a:buFont typeface="Arial" charset="0"/>
              <a:buChar char="•"/>
              <a:defRPr>
                <a:solidFill>
                  <a:srgbClr val="000000"/>
                </a:solidFill>
              </a:defRPr>
            </a:pPr>
            <a:r>
              <a:rPr lang="en-US" sz="1400" b="1" dirty="0">
                <a:solidFill>
                  <a:srgbClr val="505050"/>
                </a:solidFill>
                <a:latin typeface="Arial" charset="0"/>
                <a:ea typeface="Arial" charset="0"/>
                <a:cs typeface="Arial" charset="0"/>
              </a:rPr>
              <a:t>Storage</a:t>
            </a:r>
            <a:r>
              <a:rPr lang="en-US" sz="1400" dirty="0">
                <a:solidFill>
                  <a:srgbClr val="505050"/>
                </a:solidFill>
                <a:latin typeface="Arial" charset="0"/>
                <a:ea typeface="Arial" charset="0"/>
                <a:cs typeface="Arial" charset="0"/>
              </a:rPr>
              <a:t>: Prometheus, Influx, OpenTSDB, </a:t>
            </a:r>
            <a:r>
              <a:rPr lang="en-US" sz="1400" dirty="0" err="1">
                <a:solidFill>
                  <a:srgbClr val="505050"/>
                </a:solidFill>
                <a:latin typeface="Arial" charset="0"/>
                <a:ea typeface="Arial" charset="0"/>
                <a:cs typeface="Arial" charset="0"/>
              </a:rPr>
              <a:t>WaveFront</a:t>
            </a:r>
            <a:endParaRPr lang="en-US" sz="1400" dirty="0">
              <a:solidFill>
                <a:srgbClr val="505050"/>
              </a:solidFill>
              <a:latin typeface="Arial" charset="0"/>
              <a:ea typeface="Arial" charset="0"/>
              <a:cs typeface="Arial" charset="0"/>
            </a:endParaRPr>
          </a:p>
          <a:p>
            <a:pPr marL="171450" indent="-171450">
              <a:lnSpc>
                <a:spcPct val="150000"/>
              </a:lnSpc>
              <a:buClr>
                <a:srgbClr val="808080"/>
              </a:buClr>
              <a:buFont typeface="Arial" charset="0"/>
              <a:buChar char="•"/>
              <a:defRPr>
                <a:solidFill>
                  <a:srgbClr val="000000"/>
                </a:solidFill>
              </a:defRPr>
            </a:pPr>
            <a:r>
              <a:rPr lang="en-US" sz="1400" b="1" dirty="0">
                <a:solidFill>
                  <a:srgbClr val="505050"/>
                </a:solidFill>
                <a:latin typeface="Arial" charset="0"/>
                <a:ea typeface="Arial" charset="0"/>
                <a:cs typeface="Arial" charset="0"/>
              </a:rPr>
              <a:t>Charts</a:t>
            </a:r>
            <a:r>
              <a:rPr lang="en-US" sz="1400" dirty="0">
                <a:solidFill>
                  <a:srgbClr val="505050"/>
                </a:solidFill>
                <a:latin typeface="Arial" charset="0"/>
                <a:ea typeface="Arial" charset="0"/>
                <a:cs typeface="Arial" charset="0"/>
              </a:rPr>
              <a:t>:   Grafana/Graphite, home-grown</a:t>
            </a:r>
          </a:p>
          <a:p>
            <a:pPr marL="171450" indent="-171450">
              <a:lnSpc>
                <a:spcPct val="150000"/>
              </a:lnSpc>
              <a:buClr>
                <a:srgbClr val="808080"/>
              </a:buClr>
              <a:buFont typeface="Arial" charset="0"/>
              <a:buChar char="•"/>
              <a:defRPr>
                <a:solidFill>
                  <a:srgbClr val="000000"/>
                </a:solidFill>
              </a:defRPr>
            </a:pPr>
            <a:r>
              <a:rPr lang="en-US" sz="1400" b="1" dirty="0">
                <a:solidFill>
                  <a:srgbClr val="505050"/>
                </a:solidFill>
                <a:latin typeface="Arial" charset="0"/>
                <a:ea typeface="Arial" charset="0"/>
                <a:cs typeface="Arial" charset="0"/>
              </a:rPr>
              <a:t>Alerts</a:t>
            </a:r>
            <a:r>
              <a:rPr lang="en-US" sz="1400" dirty="0">
                <a:solidFill>
                  <a:srgbClr val="505050"/>
                </a:solidFill>
                <a:latin typeface="Arial" charset="0"/>
                <a:ea typeface="Arial" charset="0"/>
                <a:cs typeface="Arial" charset="0"/>
              </a:rPr>
              <a:t>:    Sensu, Prometheus, home-grown</a:t>
            </a:r>
          </a:p>
          <a:p>
            <a:pPr marL="171450" indent="-171450">
              <a:lnSpc>
                <a:spcPct val="150000"/>
              </a:lnSpc>
              <a:buClr>
                <a:srgbClr val="808080"/>
              </a:buClr>
              <a:buFont typeface="Arial" charset="0"/>
              <a:buChar char="•"/>
              <a:defRPr>
                <a:solidFill>
                  <a:srgbClr val="000000"/>
                </a:solidFill>
              </a:defRPr>
            </a:pPr>
            <a:r>
              <a:rPr lang="en-US" sz="1400" b="1" dirty="0">
                <a:solidFill>
                  <a:srgbClr val="505050"/>
                </a:solidFill>
                <a:latin typeface="Arial" charset="0"/>
                <a:ea typeface="Arial" charset="0"/>
                <a:cs typeface="Arial" charset="0"/>
              </a:rPr>
              <a:t>Data</a:t>
            </a:r>
            <a:r>
              <a:rPr lang="en-US" sz="1400" dirty="0">
                <a:solidFill>
                  <a:srgbClr val="505050"/>
                </a:solidFill>
                <a:latin typeface="Arial" charset="0"/>
                <a:ea typeface="Arial" charset="0"/>
                <a:cs typeface="Arial" charset="0"/>
              </a:rPr>
              <a:t> </a:t>
            </a:r>
            <a:r>
              <a:rPr lang="en-US" sz="1400" b="1" dirty="0">
                <a:solidFill>
                  <a:srgbClr val="505050"/>
                </a:solidFill>
                <a:latin typeface="Arial" charset="0"/>
                <a:ea typeface="Arial" charset="0"/>
                <a:cs typeface="Arial" charset="0"/>
              </a:rPr>
              <a:t>Science</a:t>
            </a:r>
            <a:r>
              <a:rPr lang="en-US" sz="1400" dirty="0">
                <a:solidFill>
                  <a:srgbClr val="505050"/>
                </a:solidFill>
                <a:latin typeface="Arial" charset="0"/>
                <a:ea typeface="Arial" charset="0"/>
                <a:cs typeface="Arial" charset="0"/>
              </a:rPr>
              <a:t>: R, home-grown</a:t>
            </a:r>
          </a:p>
        </p:txBody>
      </p:sp>
      <p:sp>
        <p:nvSpPr>
          <p:cNvPr id="5" name="Title 1">
            <a:extLst>
              <a:ext uri="{FF2B5EF4-FFF2-40B4-BE49-F238E27FC236}">
                <a16:creationId xmlns:a16="http://schemas.microsoft.com/office/drawing/2014/main" id="{3A8DBF06-1AB8-42D0-BD38-CDDE75D41D03}"/>
              </a:ext>
            </a:extLst>
          </p:cNvPr>
          <p:cNvSpPr txBox="1">
            <a:spLocks/>
          </p:cNvSpPr>
          <p:nvPr/>
        </p:nvSpPr>
        <p:spPr>
          <a:xfrm>
            <a:off x="0" y="566819"/>
            <a:ext cx="12192000" cy="999460"/>
          </a:xfrm>
          <a:prstGeom prst="rect">
            <a:avLst/>
          </a:prstGeom>
        </p:spPr>
        <p:txBody>
          <a:bodyPr vert="horz" lIns="91440" tIns="45720" rIns="91440" bIns="45720" rtlCol="0" anchor="ctr">
            <a:normAutofit/>
          </a:bodyPr>
          <a:lstStyle>
            <a:lvl1pPr algn="ctr">
              <a:lnSpc>
                <a:spcPct val="90000"/>
              </a:lnSpc>
              <a:defRPr sz="3000" b="1" i="0" spc="0">
                <a:solidFill>
                  <a:srgbClr val="232836"/>
                </a:solidFill>
                <a:latin typeface="Arial" charset="0"/>
                <a:ea typeface="Arial" charset="0"/>
                <a:cs typeface="Arial" charset="0"/>
                <a:sym typeface="Trebuchet MS"/>
              </a:defRPr>
            </a:lvl1pPr>
            <a:lvl2pPr>
              <a:lnSpc>
                <a:spcPct val="90000"/>
              </a:lnSpc>
              <a:defRPr sz="3000" spc="300">
                <a:solidFill>
                  <a:srgbClr val="797979"/>
                </a:solidFill>
                <a:latin typeface="Trebuchet MS"/>
                <a:ea typeface="Trebuchet MS"/>
                <a:cs typeface="Trebuchet MS"/>
                <a:sym typeface="Trebuchet MS"/>
              </a:defRPr>
            </a:lvl2pPr>
            <a:lvl3pPr>
              <a:lnSpc>
                <a:spcPct val="90000"/>
              </a:lnSpc>
              <a:defRPr sz="3000" spc="300">
                <a:solidFill>
                  <a:srgbClr val="797979"/>
                </a:solidFill>
                <a:latin typeface="Trebuchet MS"/>
                <a:ea typeface="Trebuchet MS"/>
                <a:cs typeface="Trebuchet MS"/>
                <a:sym typeface="Trebuchet MS"/>
              </a:defRPr>
            </a:lvl3pPr>
            <a:lvl4pPr>
              <a:lnSpc>
                <a:spcPct val="90000"/>
              </a:lnSpc>
              <a:defRPr sz="3000" spc="300">
                <a:solidFill>
                  <a:srgbClr val="797979"/>
                </a:solidFill>
                <a:latin typeface="Trebuchet MS"/>
                <a:ea typeface="Trebuchet MS"/>
                <a:cs typeface="Trebuchet MS"/>
                <a:sym typeface="Trebuchet MS"/>
              </a:defRPr>
            </a:lvl4pPr>
            <a:lvl5pPr>
              <a:lnSpc>
                <a:spcPct val="90000"/>
              </a:lnSpc>
              <a:defRPr sz="3000" spc="300">
                <a:solidFill>
                  <a:srgbClr val="797979"/>
                </a:solidFill>
                <a:latin typeface="Trebuchet MS"/>
                <a:ea typeface="Trebuchet MS"/>
                <a:cs typeface="Trebuchet MS"/>
                <a:sym typeface="Trebuchet MS"/>
              </a:defRPr>
            </a:lvl5pPr>
            <a:lvl6pPr>
              <a:lnSpc>
                <a:spcPct val="90000"/>
              </a:lnSpc>
              <a:defRPr sz="3000" spc="300">
                <a:solidFill>
                  <a:srgbClr val="797979"/>
                </a:solidFill>
                <a:latin typeface="Trebuchet MS"/>
                <a:ea typeface="Trebuchet MS"/>
                <a:cs typeface="Trebuchet MS"/>
                <a:sym typeface="Trebuchet MS"/>
              </a:defRPr>
            </a:lvl6pPr>
            <a:lvl7pPr>
              <a:lnSpc>
                <a:spcPct val="90000"/>
              </a:lnSpc>
              <a:defRPr sz="3000" spc="300">
                <a:solidFill>
                  <a:srgbClr val="797979"/>
                </a:solidFill>
                <a:latin typeface="Trebuchet MS"/>
                <a:ea typeface="Trebuchet MS"/>
                <a:cs typeface="Trebuchet MS"/>
                <a:sym typeface="Trebuchet MS"/>
              </a:defRPr>
            </a:lvl7pPr>
            <a:lvl8pPr>
              <a:lnSpc>
                <a:spcPct val="90000"/>
              </a:lnSpc>
              <a:defRPr sz="3000" spc="300">
                <a:solidFill>
                  <a:srgbClr val="797979"/>
                </a:solidFill>
                <a:latin typeface="Trebuchet MS"/>
                <a:ea typeface="Trebuchet MS"/>
                <a:cs typeface="Trebuchet MS"/>
                <a:sym typeface="Trebuchet MS"/>
              </a:defRPr>
            </a:lvl8pPr>
            <a:lvl9pPr>
              <a:lnSpc>
                <a:spcPct val="90000"/>
              </a:lnSpc>
              <a:defRPr sz="3000" spc="300">
                <a:solidFill>
                  <a:srgbClr val="797979"/>
                </a:solidFill>
                <a:latin typeface="Trebuchet MS"/>
                <a:ea typeface="Trebuchet MS"/>
                <a:cs typeface="Trebuchet MS"/>
                <a:sym typeface="Trebuchet MS"/>
              </a:defRPr>
            </a:lvl9pPr>
          </a:lstStyle>
          <a:p>
            <a:r>
              <a:rPr lang="en-US" sz="1800" b="0" dirty="0">
                <a:solidFill>
                  <a:srgbClr val="808080"/>
                </a:solidFill>
              </a:rPr>
              <a:t>A patchwork of separate systems leads to poor usability and difficulty of operation</a:t>
            </a:r>
          </a:p>
        </p:txBody>
      </p:sp>
    </p:spTree>
    <p:extLst>
      <p:ext uri="{BB962C8B-B14F-4D97-AF65-F5344CB8AC3E}">
        <p14:creationId xmlns:p14="http://schemas.microsoft.com/office/powerpoint/2010/main" val="30996887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C2B46-E4AB-D44A-81B4-642BF074F614}"/>
              </a:ext>
            </a:extLst>
          </p:cNvPr>
          <p:cNvSpPr>
            <a:spLocks noGrp="1"/>
          </p:cNvSpPr>
          <p:nvPr>
            <p:ph type="title"/>
          </p:nvPr>
        </p:nvSpPr>
        <p:spPr/>
        <p:txBody>
          <a:bodyPr/>
          <a:lstStyle/>
          <a:p>
            <a:r>
              <a:rPr lang="en-US" b="0" dirty="0"/>
              <a:t>Monitoring an Open-Source, Ephemeral Environment??                                </a:t>
            </a:r>
            <a:r>
              <a:rPr lang="en-US" sz="200" b="0" dirty="0"/>
              <a:t> .</a:t>
            </a:r>
            <a:endParaRPr lang="en-US" sz="200" dirty="0"/>
          </a:p>
        </p:txBody>
      </p:sp>
      <p:pic>
        <p:nvPicPr>
          <p:cNvPr id="5" name="Picture 4">
            <a:extLst>
              <a:ext uri="{FF2B5EF4-FFF2-40B4-BE49-F238E27FC236}">
                <a16:creationId xmlns:a16="http://schemas.microsoft.com/office/drawing/2014/main" id="{023CD9C8-EDEC-7F4D-8981-C3228CFC9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5" y="1383656"/>
            <a:ext cx="7950200" cy="4927600"/>
          </a:xfrm>
          <a:prstGeom prst="rect">
            <a:avLst/>
          </a:prstGeom>
        </p:spPr>
      </p:pic>
      <p:pic>
        <p:nvPicPr>
          <p:cNvPr id="7" name="Picture 6">
            <a:extLst>
              <a:ext uri="{FF2B5EF4-FFF2-40B4-BE49-F238E27FC236}">
                <a16:creationId xmlns:a16="http://schemas.microsoft.com/office/drawing/2014/main" id="{FBB15F45-189E-8640-9D5D-C673D6C16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9598" y="871643"/>
            <a:ext cx="3119435" cy="5974190"/>
          </a:xfrm>
          <a:prstGeom prst="rect">
            <a:avLst/>
          </a:prstGeom>
        </p:spPr>
      </p:pic>
    </p:spTree>
    <p:extLst>
      <p:ext uri="{BB962C8B-B14F-4D97-AF65-F5344CB8AC3E}">
        <p14:creationId xmlns:p14="http://schemas.microsoft.com/office/powerpoint/2010/main" val="31949944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AF5BA7-004D-184E-AFB5-43134F8F0933}"/>
              </a:ext>
            </a:extLst>
          </p:cNvPr>
          <p:cNvPicPr>
            <a:picLocks noGrp="1" noChangeAspect="1"/>
          </p:cNvPicPr>
          <p:nvPr>
            <p:ph idx="1"/>
          </p:nvPr>
        </p:nvPicPr>
        <p:blipFill>
          <a:blip r:embed="rId2"/>
          <a:stretch>
            <a:fillRect/>
          </a:stretch>
        </p:blipFill>
        <p:spPr>
          <a:xfrm>
            <a:off x="867785" y="351690"/>
            <a:ext cx="10684246" cy="5604559"/>
          </a:xfrm>
        </p:spPr>
      </p:pic>
      <p:sp>
        <p:nvSpPr>
          <p:cNvPr id="3" name="Title 2">
            <a:extLst>
              <a:ext uri="{FF2B5EF4-FFF2-40B4-BE49-F238E27FC236}">
                <a16:creationId xmlns:a16="http://schemas.microsoft.com/office/drawing/2014/main" id="{647B01D7-9920-7740-8710-84ABD4E74F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130183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47" name="Rectangle 46">
            <a:extLst>
              <a:ext uri="{FF2B5EF4-FFF2-40B4-BE49-F238E27FC236}">
                <a16:creationId xmlns:a16="http://schemas.microsoft.com/office/drawing/2014/main" id="{B22A281F-DB92-E64F-B3DE-8E6398D9BDC2}"/>
              </a:ext>
            </a:extLst>
          </p:cNvPr>
          <p:cNvSpPr/>
          <p:nvPr/>
        </p:nvSpPr>
        <p:spPr>
          <a:xfrm>
            <a:off x="0" y="-13750"/>
            <a:ext cx="4372902" cy="6876398"/>
          </a:xfrm>
          <a:prstGeom prst="rect">
            <a:avLst/>
          </a:prstGeom>
          <a:gradFill flip="none" rotWithShape="1">
            <a:gsLst>
              <a:gs pos="0">
                <a:schemeClr val="accent2">
                  <a:lumMod val="75000"/>
                </a:schemeClr>
              </a:gs>
              <a:gs pos="100000">
                <a:schemeClr val="accent1"/>
              </a:gs>
            </a:gsLst>
            <a:lin ang="18900000" scaled="1"/>
            <a:tileRect/>
          </a:gra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6E6E6E"/>
              </a:solidFill>
              <a:effectLst/>
              <a:uLnTx/>
              <a:uFillTx/>
              <a:latin typeface="Arial" panose="020B0604020202020204" pitchFamily="34" charset="0"/>
              <a:cs typeface="Arial" panose="020B0604020202020204" pitchFamily="34" charset="0"/>
              <a:sym typeface="Trebuchet MS"/>
            </a:endParaRPr>
          </a:p>
        </p:txBody>
      </p:sp>
      <p:sp>
        <p:nvSpPr>
          <p:cNvPr id="985" name="Shape 985"/>
          <p:cNvSpPr txBox="1">
            <a:spLocks noGrp="1"/>
          </p:cNvSpPr>
          <p:nvPr>
            <p:ph type="title" idx="4294967295"/>
          </p:nvPr>
        </p:nvSpPr>
        <p:spPr>
          <a:xfrm>
            <a:off x="161867" y="-83763"/>
            <a:ext cx="4105694" cy="5638800"/>
          </a:xfrm>
          <a:prstGeom prst="rect">
            <a:avLst/>
          </a:prstGeom>
        </p:spPr>
        <p:txBody>
          <a:bodyPr spcFirstLastPara="1" wrap="square" lIns="91425" tIns="91425" rIns="91425" bIns="91425" anchor="t" anchorCtr="0">
            <a:noAutofit/>
          </a:bodyPr>
          <a:lstStyle/>
          <a:p>
            <a:pPr marL="0" lvl="0" indent="0" algn="ctr" rtl="0">
              <a:spcBef>
                <a:spcPts val="1600"/>
              </a:spcBef>
              <a:spcAft>
                <a:spcPts val="0"/>
              </a:spcAft>
              <a:buNone/>
            </a:pPr>
            <a:r>
              <a:rPr lang="en-US" dirty="0"/>
              <a:t>Nike was affected by 3 Major Trends that also hit most </a:t>
            </a:r>
            <a:br>
              <a:rPr lang="en-US" dirty="0"/>
            </a:br>
            <a:r>
              <a:rPr lang="en-US" dirty="0"/>
              <a:t>Innovative Enterprises </a:t>
            </a:r>
            <a:endParaRPr dirty="0"/>
          </a:p>
        </p:txBody>
      </p:sp>
      <p:grpSp>
        <p:nvGrpSpPr>
          <p:cNvPr id="28" name="Group 27">
            <a:extLst>
              <a:ext uri="{FF2B5EF4-FFF2-40B4-BE49-F238E27FC236}">
                <a16:creationId xmlns:a16="http://schemas.microsoft.com/office/drawing/2014/main" id="{9742E94A-A620-324C-BB23-B76E2B03D4FD}"/>
              </a:ext>
            </a:extLst>
          </p:cNvPr>
          <p:cNvGrpSpPr/>
          <p:nvPr/>
        </p:nvGrpSpPr>
        <p:grpSpPr>
          <a:xfrm>
            <a:off x="4324540" y="38853"/>
            <a:ext cx="4345789" cy="4238693"/>
            <a:chOff x="4324540" y="38853"/>
            <a:chExt cx="4345789" cy="4238693"/>
          </a:xfrm>
        </p:grpSpPr>
        <p:sp>
          <p:nvSpPr>
            <p:cNvPr id="1003" name="Shape 1003"/>
            <p:cNvSpPr/>
            <p:nvPr/>
          </p:nvSpPr>
          <p:spPr>
            <a:xfrm>
              <a:off x="4324540" y="38853"/>
              <a:ext cx="4345789" cy="4238693"/>
            </a:xfrm>
            <a:prstGeom prst="ellipse">
              <a:avLst/>
            </a:prstGeom>
            <a:solidFill>
              <a:schemeClr val="accent1">
                <a:lumMod val="20000"/>
                <a:lumOff val="80000"/>
              </a:schemeClr>
            </a:solidFill>
            <a:ln w="19050" cap="flat" cmpd="sng">
              <a:solidFill>
                <a:srgbClr val="9351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1004" name="Shape 1004"/>
            <p:cNvGrpSpPr/>
            <p:nvPr/>
          </p:nvGrpSpPr>
          <p:grpSpPr>
            <a:xfrm>
              <a:off x="5309824" y="351318"/>
              <a:ext cx="2471134" cy="1129796"/>
              <a:chOff x="3179823" y="1921214"/>
              <a:chExt cx="2513446" cy="1042636"/>
            </a:xfrm>
            <a:solidFill>
              <a:schemeClr val="accent1">
                <a:lumMod val="20000"/>
                <a:lumOff val="80000"/>
              </a:schemeClr>
            </a:solidFill>
          </p:grpSpPr>
          <p:sp>
            <p:nvSpPr>
              <p:cNvPr id="1005" name="Shape 1005"/>
              <p:cNvSpPr txBox="1"/>
              <p:nvPr/>
            </p:nvSpPr>
            <p:spPr>
              <a:xfrm>
                <a:off x="3179823" y="1921214"/>
                <a:ext cx="2513446" cy="369300"/>
              </a:xfrm>
              <a:prstGeom prst="rect">
                <a:avLst/>
              </a:prstGeom>
              <a:grp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D58FF"/>
                  </a:buClr>
                  <a:buSzPts val="1900"/>
                  <a:buFont typeface="Roboto"/>
                  <a:buNone/>
                </a:pPr>
                <a:r>
                  <a:rPr lang="en-US" sz="1900" b="1" i="0" u="none" strike="noStrike" cap="none" dirty="0">
                    <a:solidFill>
                      <a:srgbClr val="7D58FF"/>
                    </a:solidFill>
                    <a:latin typeface="Roboto"/>
                    <a:ea typeface="Roboto"/>
                    <a:cs typeface="Roboto"/>
                    <a:sym typeface="Roboto"/>
                  </a:rPr>
                  <a:t>Data Services</a:t>
                </a:r>
                <a:endParaRPr sz="1500" dirty="0"/>
              </a:p>
            </p:txBody>
          </p:sp>
          <p:sp>
            <p:nvSpPr>
              <p:cNvPr id="1006" name="Shape 1006"/>
              <p:cNvSpPr txBox="1"/>
              <p:nvPr/>
            </p:nvSpPr>
            <p:spPr>
              <a:xfrm>
                <a:off x="3439020" y="2225250"/>
                <a:ext cx="2168504" cy="738600"/>
              </a:xfrm>
              <a:prstGeom prst="rect">
                <a:avLst/>
              </a:prstGeom>
              <a:grp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D58FF"/>
                  </a:buClr>
                  <a:buSzPts val="1500"/>
                  <a:buFont typeface="Roboto"/>
                  <a:buNone/>
                </a:pPr>
                <a:r>
                  <a:rPr lang="en-US" sz="1500" b="0" i="1" u="none" strike="noStrike" cap="none" dirty="0">
                    <a:solidFill>
                      <a:srgbClr val="7D58FF"/>
                    </a:solidFill>
                    <a:latin typeface="Roboto"/>
                    <a:ea typeface="Roboto"/>
                    <a:cs typeface="Roboto"/>
                    <a:sym typeface="Roboto"/>
                  </a:rPr>
                  <a:t>Big Data Ingestion</a:t>
                </a:r>
                <a:endParaRPr lang="en-US" sz="1500" dirty="0">
                  <a:ea typeface="Roboto"/>
                  <a:cs typeface="Roboto"/>
                </a:endParaRPr>
              </a:p>
              <a:p>
                <a:pPr marL="0" marR="0" lvl="0" indent="0" algn="ctr" rtl="0">
                  <a:lnSpc>
                    <a:spcPct val="100000"/>
                  </a:lnSpc>
                  <a:spcBef>
                    <a:spcPts val="0"/>
                  </a:spcBef>
                  <a:spcAft>
                    <a:spcPts val="0"/>
                  </a:spcAft>
                  <a:buClr>
                    <a:srgbClr val="7D58FF"/>
                  </a:buClr>
                  <a:buSzPts val="1500"/>
                  <a:buFont typeface="Roboto"/>
                  <a:buNone/>
                </a:pPr>
                <a:r>
                  <a:rPr lang="en-US" sz="1500" b="0" i="1" u="none" strike="noStrike" cap="none" dirty="0">
                    <a:solidFill>
                      <a:srgbClr val="7D58FF"/>
                    </a:solidFill>
                    <a:latin typeface="Roboto"/>
                    <a:ea typeface="Roboto"/>
                    <a:cs typeface="Roboto"/>
                    <a:sym typeface="Roboto"/>
                  </a:rPr>
                  <a:t>ML / AI / IoT</a:t>
                </a:r>
                <a:endParaRPr lang="en-US" sz="1500" dirty="0">
                  <a:ea typeface="Roboto"/>
                  <a:cs typeface="Roboto"/>
                </a:endParaRPr>
              </a:p>
              <a:p>
                <a:pPr marL="0" marR="0" lvl="0" indent="0" algn="ctr" rtl="0">
                  <a:lnSpc>
                    <a:spcPct val="100000"/>
                  </a:lnSpc>
                  <a:spcBef>
                    <a:spcPts val="0"/>
                  </a:spcBef>
                  <a:spcAft>
                    <a:spcPts val="0"/>
                  </a:spcAft>
                  <a:buClr>
                    <a:srgbClr val="7D58FF"/>
                  </a:buClr>
                  <a:buSzPts val="1500"/>
                  <a:buFont typeface="Roboto"/>
                  <a:buNone/>
                </a:pPr>
                <a:r>
                  <a:rPr lang="en-US" sz="1500" b="0" i="1" u="none" strike="noStrike" cap="none" dirty="0">
                    <a:solidFill>
                      <a:srgbClr val="7D58FF"/>
                    </a:solidFill>
                    <a:latin typeface="Roboto"/>
                    <a:ea typeface="Roboto"/>
                    <a:cs typeface="Roboto"/>
                    <a:sym typeface="Roboto"/>
                  </a:rPr>
                  <a:t>Fast Data Analytics</a:t>
                </a:r>
                <a:endParaRPr sz="1500" dirty="0"/>
              </a:p>
            </p:txBody>
          </p:sp>
        </p:grpSp>
        <p:grpSp>
          <p:nvGrpSpPr>
            <p:cNvPr id="1012" name="Shape 1012"/>
            <p:cNvGrpSpPr/>
            <p:nvPr/>
          </p:nvGrpSpPr>
          <p:grpSpPr>
            <a:xfrm>
              <a:off x="4669955" y="2774490"/>
              <a:ext cx="1325142" cy="1000630"/>
              <a:chOff x="2183843" y="2590156"/>
              <a:chExt cx="877304" cy="661892"/>
            </a:xfrm>
            <a:solidFill>
              <a:schemeClr val="accent1">
                <a:lumMod val="20000"/>
                <a:lumOff val="80000"/>
              </a:schemeClr>
            </a:solidFill>
          </p:grpSpPr>
          <p:pic>
            <p:nvPicPr>
              <p:cNvPr id="1013" name="Shape 1013" descr="Related image"/>
              <p:cNvPicPr preferRelativeResize="0"/>
              <p:nvPr/>
            </p:nvPicPr>
            <p:blipFill>
              <a:blip r:embed="rId3">
                <a:alphaModFix/>
              </a:blip>
              <a:stretch>
                <a:fillRect/>
              </a:stretch>
            </p:blipFill>
            <p:spPr>
              <a:xfrm>
                <a:off x="2183843" y="2590156"/>
                <a:ext cx="857251" cy="273425"/>
              </a:xfrm>
              <a:prstGeom prst="rect">
                <a:avLst/>
              </a:prstGeom>
              <a:grpFill/>
              <a:ln>
                <a:noFill/>
              </a:ln>
            </p:spPr>
          </p:pic>
          <p:pic>
            <p:nvPicPr>
              <p:cNvPr id="1017" name="Shape 1017" descr="Image result for datastax logo"/>
              <p:cNvPicPr preferRelativeResize="0"/>
              <p:nvPr/>
            </p:nvPicPr>
            <p:blipFill>
              <a:blip r:embed="rId4">
                <a:alphaModFix/>
              </a:blip>
              <a:stretch>
                <a:fillRect/>
              </a:stretch>
            </p:blipFill>
            <p:spPr>
              <a:xfrm>
                <a:off x="2275222" y="2799511"/>
                <a:ext cx="785925" cy="161947"/>
              </a:xfrm>
              <a:prstGeom prst="rect">
                <a:avLst/>
              </a:prstGeom>
              <a:grpFill/>
              <a:ln>
                <a:noFill/>
              </a:ln>
            </p:spPr>
          </p:pic>
          <p:pic>
            <p:nvPicPr>
              <p:cNvPr id="1018" name="Shape 1018" descr="Related image"/>
              <p:cNvPicPr preferRelativeResize="0"/>
              <p:nvPr/>
            </p:nvPicPr>
            <p:blipFill>
              <a:blip r:embed="rId5">
                <a:alphaModFix/>
              </a:blip>
              <a:stretch>
                <a:fillRect/>
              </a:stretch>
            </p:blipFill>
            <p:spPr>
              <a:xfrm>
                <a:off x="2575774" y="3032148"/>
                <a:ext cx="426972" cy="219900"/>
              </a:xfrm>
              <a:prstGeom prst="rect">
                <a:avLst/>
              </a:prstGeom>
              <a:grpFill/>
              <a:ln>
                <a:noFill/>
              </a:ln>
            </p:spPr>
          </p:pic>
        </p:grpSp>
        <p:pic>
          <p:nvPicPr>
            <p:cNvPr id="11" name="Picture 10">
              <a:extLst>
                <a:ext uri="{FF2B5EF4-FFF2-40B4-BE49-F238E27FC236}">
                  <a16:creationId xmlns:a16="http://schemas.microsoft.com/office/drawing/2014/main" id="{1D24C2C1-A8AA-5F47-9E1E-CD6D527C709F}"/>
                </a:ext>
              </a:extLst>
            </p:cNvPr>
            <p:cNvPicPr>
              <a:picLocks noChangeAspect="1"/>
            </p:cNvPicPr>
            <p:nvPr/>
          </p:nvPicPr>
          <p:blipFill>
            <a:blip r:embed="rId6"/>
            <a:stretch>
              <a:fillRect/>
            </a:stretch>
          </p:blipFill>
          <p:spPr>
            <a:xfrm>
              <a:off x="6033851" y="3236376"/>
              <a:ext cx="417240" cy="446401"/>
            </a:xfrm>
            <a:prstGeom prst="rect">
              <a:avLst/>
            </a:prstGeom>
            <a:solidFill>
              <a:schemeClr val="accent1">
                <a:lumMod val="20000"/>
                <a:lumOff val="80000"/>
              </a:schemeClr>
            </a:solidFill>
          </p:spPr>
        </p:pic>
        <p:pic>
          <p:nvPicPr>
            <p:cNvPr id="4" name="Picture 3">
              <a:extLst>
                <a:ext uri="{FF2B5EF4-FFF2-40B4-BE49-F238E27FC236}">
                  <a16:creationId xmlns:a16="http://schemas.microsoft.com/office/drawing/2014/main" id="{DF28CCD4-AF77-4F42-A036-5305F7E9A842}"/>
                </a:ext>
              </a:extLst>
            </p:cNvPr>
            <p:cNvPicPr>
              <a:picLocks noChangeAspect="1"/>
            </p:cNvPicPr>
            <p:nvPr/>
          </p:nvPicPr>
          <p:blipFill>
            <a:blip r:embed="rId7"/>
            <a:stretch>
              <a:fillRect/>
            </a:stretch>
          </p:blipFill>
          <p:spPr>
            <a:xfrm>
              <a:off x="4688312" y="1600580"/>
              <a:ext cx="444500" cy="469900"/>
            </a:xfrm>
            <a:prstGeom prst="rect">
              <a:avLst/>
            </a:prstGeom>
            <a:solidFill>
              <a:schemeClr val="accent1">
                <a:lumMod val="20000"/>
                <a:lumOff val="80000"/>
              </a:schemeClr>
            </a:solidFill>
          </p:spPr>
        </p:pic>
        <p:pic>
          <p:nvPicPr>
            <p:cNvPr id="8" name="Picture 7">
              <a:extLst>
                <a:ext uri="{FF2B5EF4-FFF2-40B4-BE49-F238E27FC236}">
                  <a16:creationId xmlns:a16="http://schemas.microsoft.com/office/drawing/2014/main" id="{76C75C06-0822-CF40-9094-BBD45F9F4DD7}"/>
                </a:ext>
              </a:extLst>
            </p:cNvPr>
            <p:cNvPicPr>
              <a:picLocks noChangeAspect="1"/>
            </p:cNvPicPr>
            <p:nvPr/>
          </p:nvPicPr>
          <p:blipFill>
            <a:blip r:embed="rId8"/>
            <a:stretch>
              <a:fillRect/>
            </a:stretch>
          </p:blipFill>
          <p:spPr>
            <a:xfrm>
              <a:off x="5385098" y="1749471"/>
              <a:ext cx="419100" cy="495300"/>
            </a:xfrm>
            <a:prstGeom prst="rect">
              <a:avLst/>
            </a:prstGeom>
            <a:solidFill>
              <a:schemeClr val="accent1">
                <a:lumMod val="20000"/>
                <a:lumOff val="80000"/>
              </a:schemeClr>
            </a:solidFill>
          </p:spPr>
        </p:pic>
        <p:pic>
          <p:nvPicPr>
            <p:cNvPr id="53" name="Shape 663" descr="Image">
              <a:extLst>
                <a:ext uri="{FF2B5EF4-FFF2-40B4-BE49-F238E27FC236}">
                  <a16:creationId xmlns:a16="http://schemas.microsoft.com/office/drawing/2014/main" id="{474FA126-8C3C-9543-A6C2-8D20DE32D5C5}"/>
                </a:ext>
              </a:extLst>
            </p:cNvPr>
            <p:cNvPicPr preferRelativeResize="0"/>
            <p:nvPr/>
          </p:nvPicPr>
          <p:blipFill rotWithShape="1">
            <a:blip r:embed="rId9">
              <a:alphaModFix/>
            </a:blip>
            <a:srcRect r="52599"/>
            <a:stretch/>
          </p:blipFill>
          <p:spPr>
            <a:xfrm>
              <a:off x="7122737" y="1475613"/>
              <a:ext cx="362373" cy="382259"/>
            </a:xfrm>
            <a:prstGeom prst="rect">
              <a:avLst/>
            </a:prstGeom>
            <a:solidFill>
              <a:schemeClr val="accent1">
                <a:lumMod val="20000"/>
                <a:lumOff val="80000"/>
              </a:schemeClr>
            </a:solidFill>
            <a:ln>
              <a:noFill/>
            </a:ln>
          </p:spPr>
        </p:pic>
        <p:pic>
          <p:nvPicPr>
            <p:cNvPr id="58" name="Shape 655" descr="Image">
              <a:extLst>
                <a:ext uri="{FF2B5EF4-FFF2-40B4-BE49-F238E27FC236}">
                  <a16:creationId xmlns:a16="http://schemas.microsoft.com/office/drawing/2014/main" id="{A87E7999-9E98-034A-B81E-12D76E53A12C}"/>
                </a:ext>
              </a:extLst>
            </p:cNvPr>
            <p:cNvPicPr preferRelativeResize="0"/>
            <p:nvPr/>
          </p:nvPicPr>
          <p:blipFill rotWithShape="1">
            <a:blip r:embed="rId10">
              <a:alphaModFix/>
            </a:blip>
            <a:srcRect/>
            <a:stretch/>
          </p:blipFill>
          <p:spPr>
            <a:xfrm>
              <a:off x="5253523" y="1059604"/>
              <a:ext cx="377395" cy="416112"/>
            </a:xfrm>
            <a:prstGeom prst="rect">
              <a:avLst/>
            </a:prstGeom>
            <a:solidFill>
              <a:schemeClr val="accent1">
                <a:lumMod val="20000"/>
                <a:lumOff val="80000"/>
              </a:schemeClr>
            </a:solidFill>
            <a:ln>
              <a:noFill/>
            </a:ln>
          </p:spPr>
        </p:pic>
        <p:pic>
          <p:nvPicPr>
            <p:cNvPr id="20" name="Picture 19">
              <a:extLst>
                <a:ext uri="{FF2B5EF4-FFF2-40B4-BE49-F238E27FC236}">
                  <a16:creationId xmlns:a16="http://schemas.microsoft.com/office/drawing/2014/main" id="{287E59AF-9210-0840-952A-252B5ED395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2004" y="2033251"/>
              <a:ext cx="465671" cy="533113"/>
            </a:xfrm>
            <a:prstGeom prst="rect">
              <a:avLst/>
            </a:prstGeom>
          </p:spPr>
        </p:pic>
        <p:pic>
          <p:nvPicPr>
            <p:cNvPr id="17" name="Picture 16">
              <a:extLst>
                <a:ext uri="{FF2B5EF4-FFF2-40B4-BE49-F238E27FC236}">
                  <a16:creationId xmlns:a16="http://schemas.microsoft.com/office/drawing/2014/main" id="{B4E2F5E3-84EB-AC41-B7BF-40BF59AEC0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775" y="2396728"/>
              <a:ext cx="463784" cy="390555"/>
            </a:xfrm>
            <a:prstGeom prst="rect">
              <a:avLst/>
            </a:prstGeom>
          </p:spPr>
        </p:pic>
        <p:pic>
          <p:nvPicPr>
            <p:cNvPr id="23" name="Picture 22">
              <a:extLst>
                <a:ext uri="{FF2B5EF4-FFF2-40B4-BE49-F238E27FC236}">
                  <a16:creationId xmlns:a16="http://schemas.microsoft.com/office/drawing/2014/main" id="{A4B6F2AD-C2B9-FB46-A5C3-AF7DA7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3851" y="2276457"/>
              <a:ext cx="567958" cy="300969"/>
            </a:xfrm>
            <a:prstGeom prst="rect">
              <a:avLst/>
            </a:prstGeom>
          </p:spPr>
        </p:pic>
        <p:pic>
          <p:nvPicPr>
            <p:cNvPr id="25" name="Picture 24">
              <a:extLst>
                <a:ext uri="{FF2B5EF4-FFF2-40B4-BE49-F238E27FC236}">
                  <a16:creationId xmlns:a16="http://schemas.microsoft.com/office/drawing/2014/main" id="{F16CC457-5FDB-6443-A5B3-814FB5F003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00177" y="2680768"/>
              <a:ext cx="628819" cy="316039"/>
            </a:xfrm>
            <a:prstGeom prst="rect">
              <a:avLst/>
            </a:prstGeom>
          </p:spPr>
        </p:pic>
        <p:pic>
          <p:nvPicPr>
            <p:cNvPr id="27" name="Picture 26">
              <a:extLst>
                <a:ext uri="{FF2B5EF4-FFF2-40B4-BE49-F238E27FC236}">
                  <a16:creationId xmlns:a16="http://schemas.microsoft.com/office/drawing/2014/main" id="{F4CF120A-E6BA-2244-A5FB-34DECECA18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38917" y="1555598"/>
              <a:ext cx="300151" cy="294266"/>
            </a:xfrm>
            <a:prstGeom prst="rect">
              <a:avLst/>
            </a:prstGeom>
          </p:spPr>
        </p:pic>
      </p:grpSp>
      <p:grpSp>
        <p:nvGrpSpPr>
          <p:cNvPr id="15" name="Group 14">
            <a:extLst>
              <a:ext uri="{FF2B5EF4-FFF2-40B4-BE49-F238E27FC236}">
                <a16:creationId xmlns:a16="http://schemas.microsoft.com/office/drawing/2014/main" id="{330AA9F2-454F-684E-A290-94A4E372B1EA}"/>
              </a:ext>
            </a:extLst>
          </p:cNvPr>
          <p:cNvGrpSpPr/>
          <p:nvPr/>
        </p:nvGrpSpPr>
        <p:grpSpPr>
          <a:xfrm>
            <a:off x="7622747" y="77101"/>
            <a:ext cx="4569253" cy="4200445"/>
            <a:chOff x="7541653" y="7088"/>
            <a:chExt cx="4569253" cy="4200445"/>
          </a:xfrm>
        </p:grpSpPr>
        <p:sp>
          <p:nvSpPr>
            <p:cNvPr id="991" name="Shape 991"/>
            <p:cNvSpPr/>
            <p:nvPr/>
          </p:nvSpPr>
          <p:spPr>
            <a:xfrm>
              <a:off x="7541653" y="7088"/>
              <a:ext cx="4569253" cy="4200445"/>
            </a:xfrm>
            <a:prstGeom prst="ellipse">
              <a:avLst/>
            </a:prstGeom>
            <a:solidFill>
              <a:srgbClr val="C7FAE8">
                <a:alpha val="49800"/>
              </a:srgbClr>
            </a:solidFill>
            <a:ln w="19050" cap="flat" cmpd="sng">
              <a:solidFill>
                <a:srgbClr val="14C6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992" name="Shape 992"/>
            <p:cNvGrpSpPr/>
            <p:nvPr/>
          </p:nvGrpSpPr>
          <p:grpSpPr>
            <a:xfrm>
              <a:off x="8569999" y="233624"/>
              <a:ext cx="2512562" cy="1124949"/>
              <a:chOff x="6677672" y="1843821"/>
              <a:chExt cx="2430600" cy="1047618"/>
            </a:xfrm>
          </p:grpSpPr>
          <p:sp>
            <p:nvSpPr>
              <p:cNvPr id="993" name="Shape 993"/>
              <p:cNvSpPr txBox="1"/>
              <p:nvPr/>
            </p:nvSpPr>
            <p:spPr>
              <a:xfrm>
                <a:off x="6677672" y="1843821"/>
                <a:ext cx="2430600" cy="369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4C684"/>
                  </a:buClr>
                  <a:buSzPts val="1900"/>
                  <a:buFont typeface="Roboto"/>
                  <a:buNone/>
                </a:pPr>
                <a:r>
                  <a:rPr lang="en-US" sz="1900" b="1" i="0" u="none" strike="noStrike" cap="none" dirty="0">
                    <a:solidFill>
                      <a:schemeClr val="bg2"/>
                    </a:solidFill>
                    <a:latin typeface="Roboto"/>
                    <a:ea typeface="Roboto"/>
                    <a:cs typeface="Roboto"/>
                    <a:sym typeface="Roboto"/>
                  </a:rPr>
                  <a:t>Containers</a:t>
                </a:r>
                <a:endParaRPr sz="1500" dirty="0">
                  <a:solidFill>
                    <a:schemeClr val="bg2"/>
                  </a:solidFill>
                </a:endParaRPr>
              </a:p>
            </p:txBody>
          </p:sp>
          <p:sp>
            <p:nvSpPr>
              <p:cNvPr id="994" name="Shape 994"/>
              <p:cNvSpPr txBox="1"/>
              <p:nvPr/>
            </p:nvSpPr>
            <p:spPr>
              <a:xfrm>
                <a:off x="6777722" y="2152839"/>
                <a:ext cx="2230500" cy="738600"/>
              </a:xfrm>
              <a:prstGeom prst="rect">
                <a:avLst/>
              </a:prstGeom>
              <a:noFill/>
              <a:ln>
                <a:noFill/>
              </a:ln>
            </p:spPr>
            <p:txBody>
              <a:bodyPr spcFirstLastPara="1" wrap="square" lIns="91425" tIns="45700" rIns="91425" bIns="45700" anchor="t" anchorCtr="0">
                <a:noAutofit/>
              </a:bodyPr>
              <a:lstStyle/>
              <a:p>
                <a:pPr lvl="0" algn="ctr">
                  <a:buClr>
                    <a:srgbClr val="14C684"/>
                  </a:buClr>
                  <a:buSzPts val="1500"/>
                </a:pPr>
                <a:r>
                  <a:rPr lang="en-US" sz="1500" i="1" dirty="0" err="1">
                    <a:solidFill>
                      <a:schemeClr val="bg2"/>
                    </a:solidFill>
                    <a:latin typeface="Roboto"/>
                    <a:ea typeface="Roboto"/>
                    <a:cs typeface="Roboto"/>
                    <a:sym typeface="Roboto"/>
                  </a:rPr>
                  <a:t>Microservices</a:t>
                </a:r>
                <a:endParaRPr sz="1500" dirty="0">
                  <a:solidFill>
                    <a:schemeClr val="bg2"/>
                  </a:solidFill>
                </a:endParaRPr>
              </a:p>
              <a:p>
                <a:pPr marL="0" marR="0" lvl="0" indent="0" algn="ctr" rtl="0">
                  <a:lnSpc>
                    <a:spcPct val="100000"/>
                  </a:lnSpc>
                  <a:spcBef>
                    <a:spcPts val="0"/>
                  </a:spcBef>
                  <a:spcAft>
                    <a:spcPts val="0"/>
                  </a:spcAft>
                  <a:buClr>
                    <a:srgbClr val="14C684"/>
                  </a:buClr>
                  <a:buSzPts val="1500"/>
                  <a:buFont typeface="Roboto"/>
                  <a:buNone/>
                </a:pPr>
                <a:r>
                  <a:rPr lang="en-US" sz="1500" b="0" i="1" u="none" strike="noStrike" cap="none" dirty="0">
                    <a:solidFill>
                      <a:schemeClr val="bg2"/>
                    </a:solidFill>
                    <a:latin typeface="Roboto"/>
                    <a:ea typeface="Roboto"/>
                    <a:cs typeface="Roboto"/>
                    <a:sym typeface="Roboto"/>
                  </a:rPr>
                  <a:t>Orchestration</a:t>
                </a:r>
              </a:p>
              <a:p>
                <a:pPr marL="0" marR="0" lvl="0" indent="0" algn="ctr" rtl="0">
                  <a:lnSpc>
                    <a:spcPct val="100000"/>
                  </a:lnSpc>
                  <a:spcBef>
                    <a:spcPts val="0"/>
                  </a:spcBef>
                  <a:spcAft>
                    <a:spcPts val="0"/>
                  </a:spcAft>
                  <a:buClr>
                    <a:srgbClr val="14C684"/>
                  </a:buClr>
                  <a:buSzPts val="1500"/>
                  <a:buFont typeface="Roboto"/>
                  <a:buNone/>
                </a:pPr>
                <a:r>
                  <a:rPr lang="en-US" sz="1500" i="1" dirty="0">
                    <a:solidFill>
                      <a:schemeClr val="bg2"/>
                    </a:solidFill>
                    <a:latin typeface="Roboto"/>
                    <a:ea typeface="Roboto"/>
                    <a:sym typeface="Roboto"/>
                  </a:rPr>
                  <a:t>DevOps</a:t>
                </a:r>
                <a:r>
                  <a:rPr lang="en-US" sz="1500" dirty="0">
                    <a:solidFill>
                      <a:schemeClr val="bg2"/>
                    </a:solidFill>
                    <a:ea typeface="Roboto"/>
                  </a:rPr>
                  <a:t> </a:t>
                </a:r>
                <a:r>
                  <a:rPr lang="en-US" sz="1500" b="0" i="1" u="none" strike="noStrike" cap="none" dirty="0">
                    <a:solidFill>
                      <a:schemeClr val="bg2"/>
                    </a:solidFill>
                    <a:latin typeface="Roboto"/>
                    <a:ea typeface="Roboto"/>
                    <a:cs typeface="Roboto"/>
                    <a:sym typeface="Roboto"/>
                  </a:rPr>
                  <a:t>CI/CD</a:t>
                </a:r>
                <a:endParaRPr sz="1500" dirty="0">
                  <a:solidFill>
                    <a:schemeClr val="bg2"/>
                  </a:solidFill>
                </a:endParaRPr>
              </a:p>
            </p:txBody>
          </p:sp>
        </p:grpSp>
        <p:grpSp>
          <p:nvGrpSpPr>
            <p:cNvPr id="995" name="Shape 995"/>
            <p:cNvGrpSpPr/>
            <p:nvPr/>
          </p:nvGrpSpPr>
          <p:grpSpPr>
            <a:xfrm>
              <a:off x="8351788" y="1596491"/>
              <a:ext cx="3430388" cy="2159574"/>
              <a:chOff x="6189715" y="2153127"/>
              <a:chExt cx="3085530" cy="1921961"/>
            </a:xfrm>
          </p:grpSpPr>
          <p:grpSp>
            <p:nvGrpSpPr>
              <p:cNvPr id="996" name="Shape 996"/>
              <p:cNvGrpSpPr/>
              <p:nvPr/>
            </p:nvGrpSpPr>
            <p:grpSpPr>
              <a:xfrm>
                <a:off x="6527091" y="3182725"/>
                <a:ext cx="2748154" cy="327308"/>
                <a:chOff x="6527091" y="3182725"/>
                <a:chExt cx="2748154" cy="327308"/>
              </a:xfrm>
            </p:grpSpPr>
            <p:pic>
              <p:nvPicPr>
                <p:cNvPr id="997" name="Shape 997" descr="Image result for docker logo"/>
                <p:cNvPicPr preferRelativeResize="0"/>
                <p:nvPr/>
              </p:nvPicPr>
              <p:blipFill rotWithShape="1">
                <a:blip r:embed="rId16">
                  <a:alphaModFix/>
                </a:blip>
                <a:srcRect/>
                <a:stretch/>
              </p:blipFill>
              <p:spPr>
                <a:xfrm>
                  <a:off x="6527091" y="3182725"/>
                  <a:ext cx="1231190" cy="327308"/>
                </a:xfrm>
                <a:prstGeom prst="rect">
                  <a:avLst/>
                </a:prstGeom>
                <a:noFill/>
                <a:ln>
                  <a:noFill/>
                </a:ln>
              </p:spPr>
            </p:pic>
            <p:pic>
              <p:nvPicPr>
                <p:cNvPr id="999" name="Shape 999" descr="Image result for rancher logo"/>
                <p:cNvPicPr preferRelativeResize="0"/>
                <p:nvPr/>
              </p:nvPicPr>
              <p:blipFill rotWithShape="1">
                <a:blip r:embed="rId17">
                  <a:alphaModFix/>
                </a:blip>
                <a:srcRect/>
                <a:stretch/>
              </p:blipFill>
              <p:spPr>
                <a:xfrm>
                  <a:off x="8012819" y="3263007"/>
                  <a:ext cx="1262426" cy="186664"/>
                </a:xfrm>
                <a:prstGeom prst="rect">
                  <a:avLst/>
                </a:prstGeom>
                <a:noFill/>
                <a:ln>
                  <a:noFill/>
                </a:ln>
              </p:spPr>
            </p:pic>
          </p:grpSp>
          <p:pic>
            <p:nvPicPr>
              <p:cNvPr id="1000" name="Shape 1000" descr="Image result for openshift logo"/>
              <p:cNvPicPr preferRelativeResize="0"/>
              <p:nvPr/>
            </p:nvPicPr>
            <p:blipFill rotWithShape="1">
              <a:blip r:embed="rId18">
                <a:alphaModFix/>
              </a:blip>
              <a:srcRect/>
              <a:stretch/>
            </p:blipFill>
            <p:spPr>
              <a:xfrm>
                <a:off x="6189715" y="2153127"/>
                <a:ext cx="1038945" cy="271840"/>
              </a:xfrm>
              <a:prstGeom prst="rect">
                <a:avLst/>
              </a:prstGeom>
              <a:noFill/>
              <a:ln>
                <a:noFill/>
              </a:ln>
            </p:spPr>
          </p:pic>
          <p:pic>
            <p:nvPicPr>
              <p:cNvPr id="1001" name="Shape 1001" descr="Image result for pivotal cloud foundry logo"/>
              <p:cNvPicPr preferRelativeResize="0"/>
              <p:nvPr/>
            </p:nvPicPr>
            <p:blipFill rotWithShape="1">
              <a:blip r:embed="rId19">
                <a:alphaModFix/>
              </a:blip>
              <a:srcRect/>
              <a:stretch/>
            </p:blipFill>
            <p:spPr>
              <a:xfrm>
                <a:off x="7421600" y="3591573"/>
                <a:ext cx="483515" cy="483515"/>
              </a:xfrm>
              <a:prstGeom prst="rect">
                <a:avLst/>
              </a:prstGeom>
              <a:noFill/>
              <a:ln>
                <a:noFill/>
              </a:ln>
            </p:spPr>
          </p:pic>
        </p:grpSp>
        <p:pic>
          <p:nvPicPr>
            <p:cNvPr id="5" name="Picture 4">
              <a:extLst>
                <a:ext uri="{FF2B5EF4-FFF2-40B4-BE49-F238E27FC236}">
                  <a16:creationId xmlns:a16="http://schemas.microsoft.com/office/drawing/2014/main" id="{87D94D13-D44F-1449-856A-57C69277832A}"/>
                </a:ext>
              </a:extLst>
            </p:cNvPr>
            <p:cNvPicPr>
              <a:picLocks noChangeAspect="1"/>
            </p:cNvPicPr>
            <p:nvPr/>
          </p:nvPicPr>
          <p:blipFill>
            <a:blip r:embed="rId20"/>
            <a:stretch>
              <a:fillRect/>
            </a:stretch>
          </p:blipFill>
          <p:spPr>
            <a:xfrm>
              <a:off x="9598625" y="2203366"/>
              <a:ext cx="451821" cy="456643"/>
            </a:xfrm>
            <a:prstGeom prst="rect">
              <a:avLst/>
            </a:prstGeom>
          </p:spPr>
        </p:pic>
        <p:pic>
          <p:nvPicPr>
            <p:cNvPr id="7" name="Picture 6">
              <a:extLst>
                <a:ext uri="{FF2B5EF4-FFF2-40B4-BE49-F238E27FC236}">
                  <a16:creationId xmlns:a16="http://schemas.microsoft.com/office/drawing/2014/main" id="{C96E31CE-42A7-784F-985A-E0E35FADB819}"/>
                </a:ext>
              </a:extLst>
            </p:cNvPr>
            <p:cNvPicPr>
              <a:picLocks noChangeAspect="1"/>
            </p:cNvPicPr>
            <p:nvPr/>
          </p:nvPicPr>
          <p:blipFill>
            <a:blip r:embed="rId21"/>
            <a:stretch>
              <a:fillRect/>
            </a:stretch>
          </p:blipFill>
          <p:spPr>
            <a:xfrm>
              <a:off x="8232691" y="2289803"/>
              <a:ext cx="395343" cy="413833"/>
            </a:xfrm>
            <a:prstGeom prst="rect">
              <a:avLst/>
            </a:prstGeom>
          </p:spPr>
        </p:pic>
        <p:pic>
          <p:nvPicPr>
            <p:cNvPr id="48" name="Picture 47">
              <a:extLst>
                <a:ext uri="{FF2B5EF4-FFF2-40B4-BE49-F238E27FC236}">
                  <a16:creationId xmlns:a16="http://schemas.microsoft.com/office/drawing/2014/main" id="{5A419187-BB48-D540-B66B-E26F6D216D8C}"/>
                </a:ext>
              </a:extLst>
            </p:cNvPr>
            <p:cNvPicPr>
              <a:picLocks noChangeAspect="1"/>
            </p:cNvPicPr>
            <p:nvPr/>
          </p:nvPicPr>
          <p:blipFill>
            <a:blip r:embed="rId22"/>
            <a:stretch>
              <a:fillRect/>
            </a:stretch>
          </p:blipFill>
          <p:spPr>
            <a:xfrm>
              <a:off x="11377631" y="2126433"/>
              <a:ext cx="406400" cy="419100"/>
            </a:xfrm>
            <a:prstGeom prst="rect">
              <a:avLst/>
            </a:prstGeom>
          </p:spPr>
        </p:pic>
        <p:pic>
          <p:nvPicPr>
            <p:cNvPr id="21" name="Picture 20">
              <a:extLst>
                <a:ext uri="{FF2B5EF4-FFF2-40B4-BE49-F238E27FC236}">
                  <a16:creationId xmlns:a16="http://schemas.microsoft.com/office/drawing/2014/main" id="{CD27F2A1-7065-7C46-903E-67550D2AEAB4}"/>
                </a:ext>
              </a:extLst>
            </p:cNvPr>
            <p:cNvPicPr>
              <a:picLocks noChangeAspect="1"/>
            </p:cNvPicPr>
            <p:nvPr/>
          </p:nvPicPr>
          <p:blipFill>
            <a:blip r:embed="rId23"/>
            <a:stretch>
              <a:fillRect/>
            </a:stretch>
          </p:blipFill>
          <p:spPr>
            <a:xfrm>
              <a:off x="10497156" y="1562703"/>
              <a:ext cx="400062" cy="625097"/>
            </a:xfrm>
            <a:prstGeom prst="rect">
              <a:avLst/>
            </a:prstGeom>
          </p:spPr>
        </p:pic>
        <p:pic>
          <p:nvPicPr>
            <p:cNvPr id="12" name="Picture 11">
              <a:extLst>
                <a:ext uri="{FF2B5EF4-FFF2-40B4-BE49-F238E27FC236}">
                  <a16:creationId xmlns:a16="http://schemas.microsoft.com/office/drawing/2014/main" id="{681F747F-71B7-864E-BEE7-E12B7DB469E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70070" y="3309435"/>
              <a:ext cx="341497" cy="355235"/>
            </a:xfrm>
            <a:prstGeom prst="rect">
              <a:avLst/>
            </a:prstGeom>
          </p:spPr>
        </p:pic>
      </p:grpSp>
      <p:grpSp>
        <p:nvGrpSpPr>
          <p:cNvPr id="2" name="Group 1">
            <a:extLst>
              <a:ext uri="{FF2B5EF4-FFF2-40B4-BE49-F238E27FC236}">
                <a16:creationId xmlns:a16="http://schemas.microsoft.com/office/drawing/2014/main" id="{CFBAD78D-E910-5A49-B38A-F5BFA2486CE5}"/>
              </a:ext>
            </a:extLst>
          </p:cNvPr>
          <p:cNvGrpSpPr/>
          <p:nvPr/>
        </p:nvGrpSpPr>
        <p:grpSpPr>
          <a:xfrm>
            <a:off x="5633873" y="2529763"/>
            <a:ext cx="4633165" cy="4348751"/>
            <a:chOff x="5605575" y="2509249"/>
            <a:chExt cx="4633165" cy="4348751"/>
          </a:xfrm>
        </p:grpSpPr>
        <p:sp>
          <p:nvSpPr>
            <p:cNvPr id="986" name="Shape 986"/>
            <p:cNvSpPr/>
            <p:nvPr/>
          </p:nvSpPr>
          <p:spPr>
            <a:xfrm>
              <a:off x="5605575" y="6451975"/>
              <a:ext cx="858600" cy="362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Shape 988"/>
            <p:cNvSpPr/>
            <p:nvPr/>
          </p:nvSpPr>
          <p:spPr>
            <a:xfrm>
              <a:off x="5990104" y="2509249"/>
              <a:ext cx="4248636" cy="4348751"/>
            </a:xfrm>
            <a:prstGeom prst="ellipse">
              <a:avLst/>
            </a:prstGeom>
            <a:solidFill>
              <a:srgbClr val="CEE5FD">
                <a:alpha val="49800"/>
              </a:srgbClr>
            </a:solidFill>
            <a:ln w="19050" cap="flat" cmpd="sng">
              <a:solidFill>
                <a:srgbClr val="157F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dirty="0">
                <a:solidFill>
                  <a:srgbClr val="FFFFFF"/>
                </a:solidFill>
                <a:latin typeface="Arial"/>
                <a:ea typeface="Arial"/>
                <a:cs typeface="Arial"/>
                <a:sym typeface="Arial"/>
              </a:endParaRPr>
            </a:p>
          </p:txBody>
        </p:sp>
        <p:sp>
          <p:nvSpPr>
            <p:cNvPr id="989" name="Shape 989"/>
            <p:cNvSpPr txBox="1"/>
            <p:nvPr/>
          </p:nvSpPr>
          <p:spPr>
            <a:xfrm>
              <a:off x="6923800" y="5929982"/>
              <a:ext cx="2381243" cy="4105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57FF2"/>
                </a:buClr>
                <a:buSzPts val="1900"/>
                <a:buFont typeface="Roboto"/>
                <a:buNone/>
              </a:pPr>
              <a:r>
                <a:rPr lang="en-US" sz="1900" b="1" i="0" u="none" strike="noStrike" cap="none" dirty="0">
                  <a:solidFill>
                    <a:srgbClr val="157FF2"/>
                  </a:solidFill>
                  <a:latin typeface="Roboto"/>
                  <a:ea typeface="Roboto"/>
                  <a:cs typeface="Roboto"/>
                  <a:sym typeface="Roboto"/>
                </a:rPr>
                <a:t>Cloud &amp; </a:t>
              </a:r>
            </a:p>
            <a:p>
              <a:pPr marL="0" marR="0" lvl="0" indent="0" algn="ctr" rtl="0">
                <a:lnSpc>
                  <a:spcPct val="100000"/>
                </a:lnSpc>
                <a:spcBef>
                  <a:spcPts val="0"/>
                </a:spcBef>
                <a:spcAft>
                  <a:spcPts val="0"/>
                </a:spcAft>
                <a:buClr>
                  <a:srgbClr val="157FF2"/>
                </a:buClr>
                <a:buSzPts val="1900"/>
                <a:buFont typeface="Roboto"/>
                <a:buNone/>
              </a:pPr>
              <a:r>
                <a:rPr lang="en-US" sz="1900" b="1" i="0" u="none" strike="noStrike" cap="none" dirty="0">
                  <a:solidFill>
                    <a:srgbClr val="157FF2"/>
                  </a:solidFill>
                  <a:latin typeface="Roboto"/>
                  <a:ea typeface="Roboto"/>
                  <a:cs typeface="Roboto"/>
                  <a:sym typeface="Roboto"/>
                </a:rPr>
                <a:t>Hybrid Cloud</a:t>
              </a:r>
              <a:endParaRPr sz="1500" dirty="0"/>
            </a:p>
          </p:txBody>
        </p:sp>
        <p:pic>
          <p:nvPicPr>
            <p:cNvPr id="1019" name="Shape 1019" descr="Image result for logo azure stack"/>
            <p:cNvPicPr preferRelativeResize="0"/>
            <p:nvPr/>
          </p:nvPicPr>
          <p:blipFill>
            <a:blip r:embed="rId25">
              <a:alphaModFix/>
            </a:blip>
            <a:stretch>
              <a:fillRect/>
            </a:stretch>
          </p:blipFill>
          <p:spPr>
            <a:xfrm>
              <a:off x="8435053" y="3915296"/>
              <a:ext cx="1617576" cy="307560"/>
            </a:xfrm>
            <a:prstGeom prst="rect">
              <a:avLst/>
            </a:prstGeom>
            <a:noFill/>
            <a:ln>
              <a:noFill/>
            </a:ln>
          </p:spPr>
        </p:pic>
        <p:pic>
          <p:nvPicPr>
            <p:cNvPr id="1020" name="Shape 1020" descr="Image result for logo openstack"/>
            <p:cNvPicPr preferRelativeResize="0"/>
            <p:nvPr/>
          </p:nvPicPr>
          <p:blipFill>
            <a:blip r:embed="rId26">
              <a:alphaModFix/>
            </a:blip>
            <a:stretch>
              <a:fillRect/>
            </a:stretch>
          </p:blipFill>
          <p:spPr>
            <a:xfrm>
              <a:off x="6580664" y="5228538"/>
              <a:ext cx="571140" cy="652997"/>
            </a:xfrm>
            <a:prstGeom prst="rect">
              <a:avLst/>
            </a:prstGeom>
            <a:noFill/>
            <a:ln>
              <a:noFill/>
            </a:ln>
          </p:spPr>
        </p:pic>
        <p:pic>
          <p:nvPicPr>
            <p:cNvPr id="1021" name="Shape 1021"/>
            <p:cNvPicPr preferRelativeResize="0"/>
            <p:nvPr/>
          </p:nvPicPr>
          <p:blipFill>
            <a:blip r:embed="rId27">
              <a:alphaModFix/>
            </a:blip>
            <a:stretch>
              <a:fillRect/>
            </a:stretch>
          </p:blipFill>
          <p:spPr>
            <a:xfrm>
              <a:off x="7676533" y="5421777"/>
              <a:ext cx="921550" cy="245195"/>
            </a:xfrm>
            <a:prstGeom prst="rect">
              <a:avLst/>
            </a:prstGeom>
            <a:noFill/>
            <a:ln>
              <a:noFill/>
            </a:ln>
          </p:spPr>
        </p:pic>
        <p:pic>
          <p:nvPicPr>
            <p:cNvPr id="40" name="Shape 1032" descr="amazon.com_web_services.png">
              <a:extLst>
                <a:ext uri="{FF2B5EF4-FFF2-40B4-BE49-F238E27FC236}">
                  <a16:creationId xmlns:a16="http://schemas.microsoft.com/office/drawing/2014/main" id="{47016888-BEFB-764A-B8BC-64EC98B4DB55}"/>
                </a:ext>
              </a:extLst>
            </p:cNvPr>
            <p:cNvPicPr preferRelativeResize="0"/>
            <p:nvPr/>
          </p:nvPicPr>
          <p:blipFill>
            <a:blip r:embed="rId28">
              <a:alphaModFix/>
            </a:blip>
            <a:stretch>
              <a:fillRect/>
            </a:stretch>
          </p:blipFill>
          <p:spPr>
            <a:xfrm>
              <a:off x="7560732" y="3227721"/>
              <a:ext cx="975982" cy="624247"/>
            </a:xfrm>
            <a:prstGeom prst="rect">
              <a:avLst/>
            </a:prstGeom>
            <a:noFill/>
            <a:ln>
              <a:noFill/>
            </a:ln>
          </p:spPr>
        </p:pic>
        <p:pic>
          <p:nvPicPr>
            <p:cNvPr id="41" name="Shape 1123" descr="Image result for google cloud">
              <a:extLst>
                <a:ext uri="{FF2B5EF4-FFF2-40B4-BE49-F238E27FC236}">
                  <a16:creationId xmlns:a16="http://schemas.microsoft.com/office/drawing/2014/main" id="{6DE7F968-CAFD-234C-B192-0AF4F87BFB32}"/>
                </a:ext>
              </a:extLst>
            </p:cNvPr>
            <p:cNvPicPr preferRelativeResize="0"/>
            <p:nvPr/>
          </p:nvPicPr>
          <p:blipFill rotWithShape="1">
            <a:blip r:embed="rId29">
              <a:alphaModFix/>
            </a:blip>
            <a:srcRect/>
            <a:stretch/>
          </p:blipFill>
          <p:spPr>
            <a:xfrm>
              <a:off x="6363062" y="3487053"/>
              <a:ext cx="1002706" cy="847653"/>
            </a:xfrm>
            <a:prstGeom prst="rect">
              <a:avLst/>
            </a:prstGeom>
            <a:noFill/>
            <a:ln>
              <a:noFill/>
            </a:ln>
          </p:spPr>
        </p:pic>
        <p:pic>
          <p:nvPicPr>
            <p:cNvPr id="3" name="Picture 2">
              <a:extLst>
                <a:ext uri="{FF2B5EF4-FFF2-40B4-BE49-F238E27FC236}">
                  <a16:creationId xmlns:a16="http://schemas.microsoft.com/office/drawing/2014/main" id="{49E2A954-85A4-FD47-BC76-EE3E3F428CD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979998" y="4416127"/>
              <a:ext cx="311943" cy="492177"/>
            </a:xfrm>
            <a:prstGeom prst="rect">
              <a:avLst/>
            </a:prstGeom>
          </p:spPr>
        </p:pic>
        <p:pic>
          <p:nvPicPr>
            <p:cNvPr id="10" name="Picture 9">
              <a:extLst>
                <a:ext uri="{FF2B5EF4-FFF2-40B4-BE49-F238E27FC236}">
                  <a16:creationId xmlns:a16="http://schemas.microsoft.com/office/drawing/2014/main" id="{5B01919F-1A1B-5D45-8E69-7EE139B3534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373591" y="4385819"/>
              <a:ext cx="379097" cy="528290"/>
            </a:xfrm>
            <a:prstGeom prst="rect">
              <a:avLst/>
            </a:prstGeom>
          </p:spPr>
        </p:pic>
        <p:pic>
          <p:nvPicPr>
            <p:cNvPr id="14" name="Picture 13">
              <a:extLst>
                <a:ext uri="{FF2B5EF4-FFF2-40B4-BE49-F238E27FC236}">
                  <a16:creationId xmlns:a16="http://schemas.microsoft.com/office/drawing/2014/main" id="{DC789AB3-B84A-C94E-9A5B-FC0E098B658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487" y="4421663"/>
              <a:ext cx="316047" cy="493970"/>
            </a:xfrm>
            <a:prstGeom prst="rect">
              <a:avLst/>
            </a:prstGeom>
          </p:spPr>
        </p:pic>
        <p:pic>
          <p:nvPicPr>
            <p:cNvPr id="16" name="Picture 15">
              <a:extLst>
                <a:ext uri="{FF2B5EF4-FFF2-40B4-BE49-F238E27FC236}">
                  <a16:creationId xmlns:a16="http://schemas.microsoft.com/office/drawing/2014/main" id="{A7FE5C47-106B-0B4E-B62B-CD08C72636B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00245" y="5270680"/>
              <a:ext cx="620091" cy="551639"/>
            </a:xfrm>
            <a:prstGeom prst="rect">
              <a:avLst/>
            </a:prstGeom>
          </p:spPr>
        </p:pic>
      </p:grpSp>
    </p:spTree>
    <p:extLst>
      <p:ext uri="{BB962C8B-B14F-4D97-AF65-F5344CB8AC3E}">
        <p14:creationId xmlns:p14="http://schemas.microsoft.com/office/powerpoint/2010/main" val="402065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u="sng" dirty="0">
                <a:solidFill>
                  <a:srgbClr val="222222"/>
                </a:solidFill>
                <a:latin typeface="arial" panose="020B0604020202020204" pitchFamily="34" charset="0"/>
              </a:rPr>
              <a:t>State of Business Prior to real-time monitoring</a:t>
            </a:r>
            <a:endParaRPr lang="en-US" b="0" dirty="0"/>
          </a:p>
        </p:txBody>
      </p:sp>
      <p:sp>
        <p:nvSpPr>
          <p:cNvPr id="4" name="Rectangle 3">
            <a:extLst>
              <a:ext uri="{FF2B5EF4-FFF2-40B4-BE49-F238E27FC236}">
                <a16:creationId xmlns:a16="http://schemas.microsoft.com/office/drawing/2014/main" id="{2306ED44-6C83-0C4E-B5CF-C8C815A29081}"/>
              </a:ext>
            </a:extLst>
          </p:cNvPr>
          <p:cNvSpPr/>
          <p:nvPr/>
        </p:nvSpPr>
        <p:spPr>
          <a:xfrm>
            <a:off x="126609" y="793542"/>
            <a:ext cx="11788726" cy="5878532"/>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222222"/>
                </a:solidFill>
                <a:latin typeface="arial" panose="020B0604020202020204" pitchFamily="34" charset="0"/>
              </a:rPr>
              <a:t>Nike is a world's leading designer, marketer, and distributor of authentic athletic footwear, apparel, equipment, and accessories for a wide variety of sports and fitness activities. </a:t>
            </a:r>
          </a:p>
          <a:p>
            <a:pPr marL="285750" indent="-285750">
              <a:buFont typeface="Arial" panose="020B0604020202020204" pitchFamily="34" charset="0"/>
              <a:buChar char="•"/>
            </a:pPr>
            <a:r>
              <a:rPr lang="en-US" sz="2800" dirty="0">
                <a:solidFill>
                  <a:srgbClr val="222222"/>
                </a:solidFill>
                <a:latin typeface="arial" panose="020B0604020202020204" pitchFamily="34" charset="0"/>
              </a:rPr>
              <a:t>For years, Nike Inc. was one of the biggest holdouts against </a:t>
            </a:r>
            <a:r>
              <a:rPr lang="en-US" sz="2800" dirty="0" err="1">
                <a:solidFill>
                  <a:srgbClr val="222222"/>
                </a:solidFill>
                <a:latin typeface="arial" panose="020B0604020202020204" pitchFamily="34" charset="0"/>
              </a:rPr>
              <a:t>Amazon.com</a:t>
            </a:r>
            <a:r>
              <a:rPr lang="en-US" sz="2800" dirty="0">
                <a:solidFill>
                  <a:srgbClr val="222222"/>
                </a:solidFill>
                <a:latin typeface="arial" panose="020B0604020202020204" pitchFamily="34" charset="0"/>
              </a:rPr>
              <a:t> Inc</a:t>
            </a:r>
          </a:p>
          <a:p>
            <a:pPr marL="285750" indent="-285750">
              <a:buFont typeface="Arial" panose="020B0604020202020204" pitchFamily="34" charset="0"/>
              <a:buChar char="•"/>
            </a:pPr>
            <a:r>
              <a:rPr lang="en-US" sz="2800" dirty="0">
                <a:solidFill>
                  <a:srgbClr val="222222"/>
                </a:solidFill>
                <a:latin typeface="arial" panose="020B0604020202020204" pitchFamily="34" charset="0"/>
              </a:rPr>
              <a:t>The explosion of third-party sellers on Amazon has led to authentic goods from companies such as Nike, Chanel, The North Face, Patagonia and Urban Decay being sold on Amazon even though they don’t authorize the sales, undercutting their grip on pricing and distribution.</a:t>
            </a:r>
          </a:p>
          <a:p>
            <a:pPr marL="285750" indent="-285750">
              <a:buFont typeface="Arial" panose="020B0604020202020204" pitchFamily="34" charset="0"/>
              <a:buChar char="•"/>
            </a:pPr>
            <a:r>
              <a:rPr lang="en-US" sz="2800" dirty="0">
                <a:solidFill>
                  <a:srgbClr val="222222"/>
                </a:solidFill>
                <a:latin typeface="arial" panose="020B0604020202020204" pitchFamily="34" charset="0"/>
              </a:rPr>
              <a:t>Later on, Nike publicly stated that to maintain their leadership position as well as achieve 60% revenue growth by 2020, they were moving more Business to a direct to consumer sales model &amp; w/ AWS.</a:t>
            </a:r>
          </a:p>
          <a:p>
            <a:endParaRPr lang="en-US" sz="1200" dirty="0">
              <a:solidFill>
                <a:srgbClr val="222222"/>
              </a:solidFill>
              <a:latin typeface="arial" panose="020B0604020202020204" pitchFamily="34" charset="0"/>
            </a:endParaRPr>
          </a:p>
        </p:txBody>
      </p:sp>
    </p:spTree>
    <p:extLst>
      <p:ext uri="{BB962C8B-B14F-4D97-AF65-F5344CB8AC3E}">
        <p14:creationId xmlns:p14="http://schemas.microsoft.com/office/powerpoint/2010/main" val="25536591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5F8379-8F3B-8B4A-9477-1874451CD9B3}"/>
              </a:ext>
            </a:extLst>
          </p:cNvPr>
          <p:cNvPicPr>
            <a:picLocks noGrp="1" noChangeAspect="1"/>
          </p:cNvPicPr>
          <p:nvPr>
            <p:ph idx="1"/>
          </p:nvPr>
        </p:nvPicPr>
        <p:blipFill>
          <a:blip r:embed="rId2"/>
          <a:stretch>
            <a:fillRect/>
          </a:stretch>
        </p:blipFill>
        <p:spPr>
          <a:xfrm>
            <a:off x="412523" y="137550"/>
            <a:ext cx="4694049" cy="6243832"/>
          </a:xfrm>
        </p:spPr>
      </p:pic>
      <p:pic>
        <p:nvPicPr>
          <p:cNvPr id="7" name="Picture 6">
            <a:extLst>
              <a:ext uri="{FF2B5EF4-FFF2-40B4-BE49-F238E27FC236}">
                <a16:creationId xmlns:a16="http://schemas.microsoft.com/office/drawing/2014/main" id="{55E38232-7B22-724C-A0A7-051EF0F47AD5}"/>
              </a:ext>
            </a:extLst>
          </p:cNvPr>
          <p:cNvPicPr>
            <a:picLocks noChangeAspect="1"/>
          </p:cNvPicPr>
          <p:nvPr/>
        </p:nvPicPr>
        <p:blipFill>
          <a:blip r:embed="rId3"/>
          <a:stretch>
            <a:fillRect/>
          </a:stretch>
        </p:blipFill>
        <p:spPr>
          <a:xfrm>
            <a:off x="7385538" y="-1"/>
            <a:ext cx="4806462" cy="6418853"/>
          </a:xfrm>
          <a:prstGeom prst="rect">
            <a:avLst/>
          </a:prstGeom>
        </p:spPr>
      </p:pic>
      <p:sp>
        <p:nvSpPr>
          <p:cNvPr id="8" name="Rectangle 7">
            <a:extLst>
              <a:ext uri="{FF2B5EF4-FFF2-40B4-BE49-F238E27FC236}">
                <a16:creationId xmlns:a16="http://schemas.microsoft.com/office/drawing/2014/main" id="{4C188E18-343D-864D-8A8C-DA808DBE8B6B}"/>
              </a:ext>
            </a:extLst>
          </p:cNvPr>
          <p:cNvSpPr/>
          <p:nvPr/>
        </p:nvSpPr>
        <p:spPr>
          <a:xfrm>
            <a:off x="2553046" y="5635843"/>
            <a:ext cx="524503" cy="276999"/>
          </a:xfrm>
          <a:prstGeom prst="rect">
            <a:avLst/>
          </a:prstGeom>
        </p:spPr>
        <p:txBody>
          <a:bodyPr wrap="none">
            <a:spAutoFit/>
          </a:bodyPr>
          <a:lstStyle/>
          <a:p>
            <a:r>
              <a:rPr lang="en-US" sz="1200" b="1" dirty="0">
                <a:solidFill>
                  <a:srgbClr val="222222"/>
                </a:solidFill>
                <a:latin typeface="arial" panose="020B0604020202020204" pitchFamily="34" charset="0"/>
              </a:rPr>
              <a:t>2017</a:t>
            </a:r>
            <a:endParaRPr lang="en-US" sz="1200" b="1" dirty="0"/>
          </a:p>
        </p:txBody>
      </p:sp>
    </p:spTree>
    <p:extLst>
      <p:ext uri="{BB962C8B-B14F-4D97-AF65-F5344CB8AC3E}">
        <p14:creationId xmlns:p14="http://schemas.microsoft.com/office/powerpoint/2010/main" val="208306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7D49C-2F3E-B249-8B6A-49DBB46565DD}"/>
              </a:ext>
            </a:extLst>
          </p:cNvPr>
          <p:cNvSpPr>
            <a:spLocks noGrp="1"/>
          </p:cNvSpPr>
          <p:nvPr>
            <p:ph type="title"/>
          </p:nvPr>
        </p:nvSpPr>
        <p:spPr/>
        <p:txBody>
          <a:bodyPr/>
          <a:lstStyle/>
          <a:p>
            <a:r>
              <a:rPr lang="en-US" u="sng" dirty="0">
                <a:solidFill>
                  <a:srgbClr val="222222"/>
                </a:solidFill>
                <a:latin typeface="arial" panose="020B0604020202020204" pitchFamily="34" charset="0"/>
              </a:rPr>
              <a:t>Problem Statement/Definition:</a:t>
            </a:r>
            <a:endParaRPr lang="en-US" b="0" dirty="0"/>
          </a:p>
        </p:txBody>
      </p:sp>
      <p:sp>
        <p:nvSpPr>
          <p:cNvPr id="4" name="Rectangle 3">
            <a:extLst>
              <a:ext uri="{FF2B5EF4-FFF2-40B4-BE49-F238E27FC236}">
                <a16:creationId xmlns:a16="http://schemas.microsoft.com/office/drawing/2014/main" id="{2306ED44-6C83-0C4E-B5CF-C8C815A29081}"/>
              </a:ext>
            </a:extLst>
          </p:cNvPr>
          <p:cNvSpPr/>
          <p:nvPr/>
        </p:nvSpPr>
        <p:spPr>
          <a:xfrm>
            <a:off x="140677" y="835743"/>
            <a:ext cx="11788726" cy="5262979"/>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222222"/>
                </a:solidFill>
                <a:latin typeface="arial" panose="020B0604020202020204" pitchFamily="34" charset="0"/>
              </a:rPr>
              <a:t>As Amazon’s dominance in retailing has grown, traditional stores close, leaving even the most powerful brands unable to ignore it. Some companies, like Nike, disdained Amazon’s site design, which doesn’t conform to the tailored image they want to project.</a:t>
            </a:r>
          </a:p>
          <a:p>
            <a:pPr marL="285750" indent="-285750">
              <a:buFont typeface="Arial" panose="020B0604020202020204" pitchFamily="34" charset="0"/>
              <a:buChar char="•"/>
            </a:pPr>
            <a:r>
              <a:rPr lang="en-US" sz="2800" dirty="0">
                <a:solidFill>
                  <a:srgbClr val="222222"/>
                </a:solidFill>
                <a:latin typeface="arial" panose="020B0604020202020204" pitchFamily="34" charset="0"/>
              </a:rPr>
              <a:t>To enable the direct to consumer model and avoid having to further invest in their own expensive on-premise infrastructure, Nike moved revenue generating apps under a newly appointed CDO and began migrating to Amazon Web Services. </a:t>
            </a:r>
          </a:p>
          <a:p>
            <a:pPr marL="285750" indent="-285750">
              <a:buFont typeface="Arial" panose="020B0604020202020204" pitchFamily="34" charset="0"/>
              <a:buChar char="•"/>
            </a:pPr>
            <a:r>
              <a:rPr lang="en-US" sz="2800" dirty="0">
                <a:solidFill>
                  <a:srgbClr val="222222"/>
                </a:solidFill>
                <a:latin typeface="arial" panose="020B0604020202020204" pitchFamily="34" charset="0"/>
              </a:rPr>
              <a:t>The first on-premise component to be migrated was a monolithic ATG app that supported eCommerce. This app was broken into 30 Micro - Services &amp; numerous Containers encompassing processes such as selecting shipping details, promotions, pricing, and checkout.</a:t>
            </a:r>
          </a:p>
        </p:txBody>
      </p:sp>
    </p:spTree>
    <p:extLst>
      <p:ext uri="{BB962C8B-B14F-4D97-AF65-F5344CB8AC3E}">
        <p14:creationId xmlns:p14="http://schemas.microsoft.com/office/powerpoint/2010/main" val="7719568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156C32-3073-D84F-9366-8FA54C1A8F42}"/>
              </a:ext>
            </a:extLst>
          </p:cNvPr>
          <p:cNvGrpSpPr/>
          <p:nvPr/>
        </p:nvGrpSpPr>
        <p:grpSpPr>
          <a:xfrm>
            <a:off x="3788087" y="1574879"/>
            <a:ext cx="2188723" cy="3919592"/>
            <a:chOff x="1089936" y="1574879"/>
            <a:chExt cx="2188723" cy="3919592"/>
          </a:xfrm>
        </p:grpSpPr>
        <p:sp>
          <p:nvSpPr>
            <p:cNvPr id="37" name="Shape"/>
            <p:cNvSpPr/>
            <p:nvPr/>
          </p:nvSpPr>
          <p:spPr>
            <a:xfrm>
              <a:off x="1089939" y="1574879"/>
              <a:ext cx="2188720" cy="3919592"/>
            </a:xfrm>
            <a:prstGeom prst="rect">
              <a:avLst/>
            </a:prstGeom>
            <a:solidFill>
              <a:srgbClr val="FFFFFF"/>
            </a:solidFill>
            <a:ln w="12700">
              <a:solidFill>
                <a:schemeClr val="bg1">
                  <a:lumMod val="85000"/>
                </a:schemeClr>
              </a:solidFill>
              <a:miter lim="400000"/>
            </a:ln>
            <a:effectLst>
              <a:outerShdw blurRad="241300" dist="76200" dir="2160000" sx="101000" sy="101000" algn="tl" rotWithShape="0">
                <a:prstClr val="black">
                  <a:alpha val="8000"/>
                </a:prstClr>
              </a:outerShdw>
              <a:reflection endPos="0" dir="5400000" sy="-100000" algn="bl" rotWithShape="0"/>
            </a:effectLst>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38" name="Shape"/>
            <p:cNvSpPr/>
            <p:nvPr/>
          </p:nvSpPr>
          <p:spPr>
            <a:xfrm>
              <a:off x="1089936" y="1576539"/>
              <a:ext cx="2188718" cy="590883"/>
            </a:xfrm>
            <a:prstGeom prst="rect">
              <a:avLst/>
            </a:prstGeom>
            <a:solidFill>
              <a:schemeClr val="tx2"/>
            </a:solidFill>
            <a:ln w="12700">
              <a:noFill/>
              <a:miter lim="400000"/>
            </a:ln>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0" name="Text Placeholder 1"/>
            <p:cNvSpPr txBox="1">
              <a:spLocks/>
            </p:cNvSpPr>
            <p:nvPr/>
          </p:nvSpPr>
          <p:spPr>
            <a:xfrm>
              <a:off x="1089938" y="1576538"/>
              <a:ext cx="2188719" cy="579627"/>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dirty="0">
                  <a:solidFill>
                    <a:schemeClr val="bg1"/>
                  </a:solidFill>
                  <a:latin typeface="Arial" charset="0"/>
                  <a:ea typeface="Arial" charset="0"/>
                  <a:cs typeface="Arial" charset="0"/>
                </a:rPr>
                <a:t>MICROSERVICES</a:t>
              </a:r>
            </a:p>
          </p:txBody>
        </p:sp>
        <p:sp>
          <p:nvSpPr>
            <p:cNvPr id="53" name="Text Placeholder 1"/>
            <p:cNvSpPr txBox="1">
              <a:spLocks/>
            </p:cNvSpPr>
            <p:nvPr/>
          </p:nvSpPr>
          <p:spPr>
            <a:xfrm>
              <a:off x="1089938" y="3258359"/>
              <a:ext cx="2177937" cy="1280503"/>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b="1" dirty="0">
                  <a:solidFill>
                    <a:schemeClr val="bg2"/>
                  </a:solidFill>
                  <a:latin typeface="Arial" charset="0"/>
                  <a:ea typeface="Arial" charset="0"/>
                  <a:cs typeface="Arial" charset="0"/>
                </a:rPr>
                <a:t>of </a:t>
              </a:r>
              <a:r>
                <a:rPr lang="en-US" sz="1600" dirty="0">
                  <a:solidFill>
                    <a:schemeClr val="bg2"/>
                  </a:solidFill>
                  <a:latin typeface="Arial" charset="0"/>
                  <a:ea typeface="Arial" charset="0"/>
                  <a:cs typeface="Arial" charset="0"/>
                </a:rPr>
                <a:t>[</a:t>
              </a:r>
              <a:r>
                <a:rPr lang="en-US" sz="1600" b="1" dirty="0">
                  <a:solidFill>
                    <a:schemeClr val="bg2"/>
                  </a:solidFill>
                  <a:latin typeface="Arial" charset="0"/>
                  <a:ea typeface="Arial" charset="0"/>
                  <a:cs typeface="Arial" charset="0"/>
                </a:rPr>
                <a:t>enterprises</a:t>
              </a:r>
              <a:r>
                <a:rPr lang="en-US" sz="1600" dirty="0">
                  <a:solidFill>
                    <a:schemeClr val="bg2"/>
                  </a:solidFill>
                  <a:latin typeface="Arial" charset="0"/>
                  <a:ea typeface="Arial" charset="0"/>
                  <a:cs typeface="Arial" charset="0"/>
                </a:rPr>
                <a:t>]</a:t>
              </a:r>
              <a:br>
                <a:rPr lang="en-US" sz="1600" dirty="0">
                  <a:solidFill>
                    <a:schemeClr val="bg2"/>
                  </a:solidFill>
                  <a:latin typeface="Arial" charset="0"/>
                  <a:ea typeface="Arial" charset="0"/>
                  <a:cs typeface="Arial" charset="0"/>
                </a:rPr>
              </a:br>
              <a:r>
                <a:rPr lang="en-US" sz="1600" b="1" dirty="0">
                  <a:solidFill>
                    <a:schemeClr val="bg2"/>
                  </a:solidFill>
                  <a:latin typeface="Arial" charset="0"/>
                  <a:ea typeface="Arial" charset="0"/>
                  <a:cs typeface="Arial" charset="0"/>
                </a:rPr>
                <a:t>are using or plan to use microservices </a:t>
              </a:r>
              <a:endParaRPr lang="en-US" sz="1600" b="1" baseline="30000" dirty="0">
                <a:solidFill>
                  <a:schemeClr val="bg2"/>
                </a:solidFill>
                <a:latin typeface="Arial" charset="0"/>
                <a:ea typeface="Arial" charset="0"/>
                <a:cs typeface="Arial" charset="0"/>
              </a:endParaRPr>
            </a:p>
          </p:txBody>
        </p:sp>
        <p:sp>
          <p:nvSpPr>
            <p:cNvPr id="54" name="TextBox 53"/>
            <p:cNvSpPr txBox="1"/>
            <p:nvPr/>
          </p:nvSpPr>
          <p:spPr>
            <a:xfrm>
              <a:off x="1089939" y="2421362"/>
              <a:ext cx="2188719"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3400" u="none" strike="noStrike" cap="none" spc="0" normalizeH="0" dirty="0">
                  <a:ln>
                    <a:noFill/>
                  </a:ln>
                  <a:solidFill>
                    <a:srgbClr val="5B931D"/>
                  </a:solidFill>
                  <a:effectLst/>
                  <a:uFillTx/>
                  <a:latin typeface="Arial" charset="0"/>
                  <a:ea typeface="Arial" charset="0"/>
                  <a:cs typeface="Arial" charset="0"/>
                  <a:sym typeface="Trebuchet MS"/>
                </a:rPr>
                <a:t>&gt;</a:t>
              </a:r>
              <a:r>
                <a:rPr lang="en-US" sz="4000" b="1" dirty="0">
                  <a:solidFill>
                    <a:srgbClr val="5B931D"/>
                  </a:solidFill>
                  <a:latin typeface="Arial" charset="0"/>
                  <a:ea typeface="Arial" charset="0"/>
                  <a:cs typeface="Arial" charset="0"/>
                </a:rPr>
                <a:t>9</a:t>
              </a:r>
              <a:r>
                <a:rPr kumimoji="0" lang="en-US" sz="4000" b="1" u="none" strike="noStrike" cap="none" spc="0" normalizeH="0" baseline="0" dirty="0">
                  <a:ln>
                    <a:noFill/>
                  </a:ln>
                  <a:solidFill>
                    <a:srgbClr val="5B931D"/>
                  </a:solidFill>
                  <a:effectLst/>
                  <a:uFillTx/>
                  <a:latin typeface="Arial" charset="0"/>
                  <a:ea typeface="Arial" charset="0"/>
                  <a:cs typeface="Arial" charset="0"/>
                  <a:sym typeface="Trebuchet MS"/>
                </a:rPr>
                <a:t>0</a:t>
              </a:r>
              <a:r>
                <a:rPr kumimoji="0" lang="en-US" sz="4000" u="none" strike="noStrike" cap="none" spc="0" normalizeH="0" baseline="0" dirty="0">
                  <a:ln>
                    <a:noFill/>
                  </a:ln>
                  <a:solidFill>
                    <a:srgbClr val="5B931D"/>
                  </a:solidFill>
                  <a:effectLst/>
                  <a:uFillTx/>
                  <a:latin typeface="Arial" charset="0"/>
                  <a:ea typeface="Arial" charset="0"/>
                  <a:cs typeface="Arial" charset="0"/>
                  <a:sym typeface="Trebuchet MS"/>
                </a:rPr>
                <a:t>%</a:t>
              </a:r>
            </a:p>
          </p:txBody>
        </p:sp>
        <p:sp>
          <p:nvSpPr>
            <p:cNvPr id="55" name="TextBox 54"/>
            <p:cNvSpPr txBox="1"/>
            <p:nvPr/>
          </p:nvSpPr>
          <p:spPr>
            <a:xfrm>
              <a:off x="1089938" y="4973595"/>
              <a:ext cx="2177937" cy="486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algn="ctr" rtl="0" latinLnBrk="1" hangingPunct="0"/>
              <a:r>
                <a:rPr lang="en-US" sz="800" dirty="0"/>
                <a:t>Dimensional </a:t>
              </a:r>
              <a:r>
                <a:rPr lang="en-US" sz="800" dirty="0">
                  <a:solidFill>
                    <a:schemeClr val="bg2"/>
                  </a:solidFill>
                </a:rPr>
                <a:t>Research </a:t>
              </a:r>
            </a:p>
            <a:p>
              <a:pPr algn="ctr" rtl="0" latinLnBrk="1" hangingPunct="0"/>
              <a:r>
                <a:rPr lang="en-US" sz="800" dirty="0">
                  <a:solidFill>
                    <a:schemeClr val="bg2"/>
                  </a:solidFill>
                  <a:latin typeface="Arial" charset="0"/>
                  <a:ea typeface="Arial" charset="0"/>
                  <a:cs typeface="Arial" charset="0"/>
                </a:rPr>
                <a:t>2018: WEDNESDAY / MAY 2</a:t>
              </a:r>
            </a:p>
            <a:p>
              <a:pPr algn="ctr" rtl="0" latinLnBrk="1" hangingPunct="0"/>
              <a:r>
                <a:rPr lang="en-US" sz="800" dirty="0">
                  <a:solidFill>
                    <a:schemeClr val="bg2"/>
                  </a:solidFill>
                  <a:latin typeface="Arial" charset="0"/>
                  <a:ea typeface="Arial" charset="0"/>
                  <a:cs typeface="Arial" charset="0"/>
                </a:rPr>
                <a:t>SDX CENTRAL REPORT</a:t>
              </a:r>
            </a:p>
            <a:p>
              <a:pPr algn="ctr" rtl="0" latinLnBrk="1" hangingPunct="0"/>
              <a:endParaRPr lang="en-US" sz="800" dirty="0">
                <a:solidFill>
                  <a:schemeClr val="bg1">
                    <a:lumMod val="65000"/>
                  </a:schemeClr>
                </a:solidFill>
                <a:latin typeface="Arial" charset="0"/>
                <a:ea typeface="Arial" charset="0"/>
                <a:cs typeface="Arial" charset="0"/>
              </a:endParaRPr>
            </a:p>
          </p:txBody>
        </p:sp>
      </p:grpSp>
      <p:grpSp>
        <p:nvGrpSpPr>
          <p:cNvPr id="5" name="Group 4">
            <a:extLst>
              <a:ext uri="{FF2B5EF4-FFF2-40B4-BE49-F238E27FC236}">
                <a16:creationId xmlns:a16="http://schemas.microsoft.com/office/drawing/2014/main" id="{54DB6C11-2228-2148-A62A-3306F3FA05AB}"/>
              </a:ext>
            </a:extLst>
          </p:cNvPr>
          <p:cNvGrpSpPr/>
          <p:nvPr/>
        </p:nvGrpSpPr>
        <p:grpSpPr>
          <a:xfrm>
            <a:off x="6387923" y="1577527"/>
            <a:ext cx="2188725" cy="3947059"/>
            <a:chOff x="3701329" y="1574879"/>
            <a:chExt cx="2188725" cy="3947059"/>
          </a:xfrm>
        </p:grpSpPr>
        <p:sp>
          <p:nvSpPr>
            <p:cNvPr id="51" name="Shape"/>
            <p:cNvSpPr/>
            <p:nvPr/>
          </p:nvSpPr>
          <p:spPr>
            <a:xfrm>
              <a:off x="3701332" y="1574879"/>
              <a:ext cx="2188720" cy="3919592"/>
            </a:xfrm>
            <a:prstGeom prst="rect">
              <a:avLst/>
            </a:prstGeom>
            <a:solidFill>
              <a:srgbClr val="FFFFFF"/>
            </a:solidFill>
            <a:ln w="12700">
              <a:solidFill>
                <a:schemeClr val="bg1">
                  <a:lumMod val="85000"/>
                </a:schemeClr>
              </a:solidFill>
              <a:miter lim="400000"/>
            </a:ln>
            <a:effectLst>
              <a:outerShdw blurRad="241300" dist="76200" dir="2160000" sx="101000" sy="101000" algn="tl" rotWithShape="0">
                <a:prstClr val="black">
                  <a:alpha val="8000"/>
                </a:prstClr>
              </a:outerShdw>
              <a:reflection endPos="0" dir="5400000" sy="-100000" algn="bl" rotWithShape="0"/>
            </a:effectLst>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1" name="Shape"/>
            <p:cNvSpPr/>
            <p:nvPr/>
          </p:nvSpPr>
          <p:spPr>
            <a:xfrm>
              <a:off x="3701334" y="1576538"/>
              <a:ext cx="2188720" cy="590883"/>
            </a:xfrm>
            <a:prstGeom prst="rect">
              <a:avLst/>
            </a:prstGeom>
            <a:solidFill>
              <a:schemeClr val="tx2"/>
            </a:solidFill>
            <a:ln w="12700">
              <a:noFill/>
              <a:miter lim="400000"/>
            </a:ln>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2" name="Text Placeholder 1"/>
            <p:cNvSpPr txBox="1">
              <a:spLocks/>
            </p:cNvSpPr>
            <p:nvPr/>
          </p:nvSpPr>
          <p:spPr>
            <a:xfrm>
              <a:off x="3701329" y="1576537"/>
              <a:ext cx="2188723" cy="586253"/>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dirty="0">
                  <a:solidFill>
                    <a:schemeClr val="bg1"/>
                  </a:solidFill>
                  <a:latin typeface="Arial" charset="0"/>
                  <a:ea typeface="Arial" charset="0"/>
                  <a:cs typeface="Arial" charset="0"/>
                </a:rPr>
                <a:t>MONITORING</a:t>
              </a:r>
            </a:p>
          </p:txBody>
        </p:sp>
        <p:sp>
          <p:nvSpPr>
            <p:cNvPr id="44" name="Text Placeholder 1"/>
            <p:cNvSpPr txBox="1">
              <a:spLocks/>
            </p:cNvSpPr>
            <p:nvPr/>
          </p:nvSpPr>
          <p:spPr>
            <a:xfrm>
              <a:off x="3701333" y="3261780"/>
              <a:ext cx="2188721" cy="1280503"/>
            </a:xfrm>
            <a:prstGeom prst="rect">
              <a:avLst/>
            </a:prstGeom>
          </p:spPr>
          <p:txBody>
            <a:bodyPr/>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spcBef>
                  <a:spcPts val="0"/>
                </a:spcBef>
                <a:buNone/>
              </a:pPr>
              <a:r>
                <a:rPr lang="en-US" sz="1600" b="1" dirty="0">
                  <a:solidFill>
                    <a:schemeClr val="bg2"/>
                  </a:solidFill>
                  <a:latin typeface="Arial" charset="0"/>
                  <a:ea typeface="Arial" charset="0"/>
                  <a:cs typeface="Arial" charset="0"/>
                </a:rPr>
                <a:t>of enterprises expect </a:t>
              </a:r>
            </a:p>
            <a:p>
              <a:pPr marL="0" indent="0" algn="ctr">
                <a:spcBef>
                  <a:spcPts val="0"/>
                </a:spcBef>
                <a:buNone/>
              </a:pPr>
              <a:r>
                <a:rPr lang="en-US" sz="1600" b="1" dirty="0">
                  <a:solidFill>
                    <a:schemeClr val="bg2"/>
                  </a:solidFill>
                  <a:latin typeface="Arial" charset="0"/>
                  <a:ea typeface="Arial" charset="0"/>
                  <a:cs typeface="Arial" charset="0"/>
                </a:rPr>
                <a:t>to monitor microservices by the end of 2018</a:t>
              </a:r>
            </a:p>
          </p:txBody>
        </p:sp>
        <p:sp>
          <p:nvSpPr>
            <p:cNvPr id="56" name="TextBox 55"/>
            <p:cNvSpPr txBox="1"/>
            <p:nvPr/>
          </p:nvSpPr>
          <p:spPr>
            <a:xfrm>
              <a:off x="3701335" y="2420473"/>
              <a:ext cx="2188719"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3400" dirty="0">
                  <a:solidFill>
                    <a:srgbClr val="5B931D"/>
                  </a:solidFill>
                  <a:latin typeface="Arial" charset="0"/>
                  <a:ea typeface="Arial" charset="0"/>
                  <a:cs typeface="Arial" charset="0"/>
                </a:rPr>
                <a:t>&gt;</a:t>
              </a:r>
              <a:r>
                <a:rPr kumimoji="0" lang="en-US" sz="4000" b="1" u="none" strike="noStrike" cap="none" spc="0" normalizeH="0" baseline="0" dirty="0">
                  <a:ln>
                    <a:noFill/>
                  </a:ln>
                  <a:solidFill>
                    <a:srgbClr val="5B931D"/>
                  </a:solidFill>
                  <a:effectLst/>
                  <a:uFillTx/>
                  <a:latin typeface="Arial" charset="0"/>
                  <a:ea typeface="Arial" charset="0"/>
                  <a:cs typeface="Arial" charset="0"/>
                  <a:sym typeface="Trebuchet MS"/>
                </a:rPr>
                <a:t>76</a:t>
              </a:r>
              <a:r>
                <a:rPr kumimoji="0" lang="en-US" sz="4000" u="none" strike="noStrike" cap="none" spc="0" normalizeH="0" baseline="0" dirty="0">
                  <a:ln>
                    <a:noFill/>
                  </a:ln>
                  <a:solidFill>
                    <a:srgbClr val="5B931D"/>
                  </a:solidFill>
                  <a:effectLst/>
                  <a:uFillTx/>
                  <a:latin typeface="Arial" charset="0"/>
                  <a:ea typeface="Arial" charset="0"/>
                  <a:cs typeface="Arial" charset="0"/>
                  <a:sym typeface="Trebuchet MS"/>
                </a:rPr>
                <a:t>%</a:t>
              </a:r>
            </a:p>
          </p:txBody>
        </p:sp>
        <p:sp>
          <p:nvSpPr>
            <p:cNvPr id="58" name="TextBox 57"/>
            <p:cNvSpPr txBox="1"/>
            <p:nvPr/>
          </p:nvSpPr>
          <p:spPr>
            <a:xfrm>
              <a:off x="3701330" y="4898692"/>
              <a:ext cx="2188722" cy="6232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spAutoFit/>
            </a:bodyPr>
            <a:lstStyle/>
            <a:p>
              <a:pPr algn="ctr"/>
              <a:r>
                <a:rPr lang="en-US" sz="800" dirty="0">
                  <a:solidFill>
                    <a:schemeClr val="bg2"/>
                  </a:solidFill>
                  <a:latin typeface="Arial" charset="0"/>
                  <a:ea typeface="Arial" charset="0"/>
                  <a:cs typeface="Arial" charset="0"/>
                </a:rPr>
                <a:t>Gartner: How Microservices Have a Macroeffect on APM</a:t>
              </a:r>
            </a:p>
            <a:p>
              <a:pPr algn="ctr"/>
              <a:endParaRPr lang="en-US" sz="650" dirty="0">
                <a:solidFill>
                  <a:schemeClr val="bg2"/>
                </a:solidFill>
                <a:latin typeface="Arial" charset="0"/>
                <a:ea typeface="Arial" charset="0"/>
                <a:cs typeface="Arial" charset="0"/>
              </a:endParaRPr>
            </a:p>
            <a:p>
              <a:pPr algn="ctr"/>
              <a:r>
                <a:rPr lang="en-US" sz="600" dirty="0">
                  <a:solidFill>
                    <a:schemeClr val="bg2"/>
                  </a:solidFill>
                  <a:latin typeface="Arial" charset="0"/>
                  <a:ea typeface="Arial" charset="0"/>
                  <a:cs typeface="Arial" charset="0"/>
                </a:rPr>
                <a:t>Cameron Haight, Gartner</a:t>
              </a:r>
            </a:p>
            <a:p>
              <a:pPr algn="ctr"/>
              <a:endParaRPr lang="en-US" sz="600" dirty="0">
                <a:solidFill>
                  <a:schemeClr val="bg1">
                    <a:lumMod val="65000"/>
                  </a:schemeClr>
                </a:solidFill>
                <a:latin typeface="Arial" charset="0"/>
                <a:ea typeface="Arial" charset="0"/>
                <a:cs typeface="Arial" charset="0"/>
              </a:endParaRPr>
            </a:p>
          </p:txBody>
        </p:sp>
      </p:grpSp>
      <p:grpSp>
        <p:nvGrpSpPr>
          <p:cNvPr id="2" name="Group 1">
            <a:extLst>
              <a:ext uri="{FF2B5EF4-FFF2-40B4-BE49-F238E27FC236}">
                <a16:creationId xmlns:a16="http://schemas.microsoft.com/office/drawing/2014/main" id="{5067BA9F-7F52-AC45-BC85-0958C9CCC9D6}"/>
              </a:ext>
            </a:extLst>
          </p:cNvPr>
          <p:cNvGrpSpPr/>
          <p:nvPr/>
        </p:nvGrpSpPr>
        <p:grpSpPr>
          <a:xfrm>
            <a:off x="1089934" y="1574879"/>
            <a:ext cx="2188723" cy="3919592"/>
            <a:chOff x="6312726" y="1574879"/>
            <a:chExt cx="2188723" cy="3919592"/>
          </a:xfrm>
        </p:grpSpPr>
        <p:sp>
          <p:nvSpPr>
            <p:cNvPr id="60" name="Shape"/>
            <p:cNvSpPr/>
            <p:nvPr/>
          </p:nvSpPr>
          <p:spPr>
            <a:xfrm>
              <a:off x="6312729" y="1574879"/>
              <a:ext cx="2188720" cy="3919592"/>
            </a:xfrm>
            <a:prstGeom prst="rect">
              <a:avLst/>
            </a:prstGeom>
            <a:solidFill>
              <a:srgbClr val="FFFFFF"/>
            </a:solidFill>
            <a:ln w="12700">
              <a:solidFill>
                <a:schemeClr val="bg1">
                  <a:lumMod val="85000"/>
                </a:schemeClr>
              </a:solidFill>
              <a:miter lim="400000"/>
            </a:ln>
            <a:effectLst>
              <a:outerShdw blurRad="241300" dist="76200" dir="2160000" sx="101000" sy="101000" algn="tl" rotWithShape="0">
                <a:prstClr val="black">
                  <a:alpha val="8000"/>
                </a:prstClr>
              </a:outerShdw>
              <a:reflection endPos="0" dir="5400000" sy="-100000" algn="bl" rotWithShape="0"/>
            </a:effectLst>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5" name="Shape"/>
            <p:cNvSpPr/>
            <p:nvPr/>
          </p:nvSpPr>
          <p:spPr>
            <a:xfrm>
              <a:off x="6312729" y="1576538"/>
              <a:ext cx="2188720" cy="590884"/>
            </a:xfrm>
            <a:prstGeom prst="rect">
              <a:avLst/>
            </a:prstGeom>
            <a:solidFill>
              <a:schemeClr val="tx2"/>
            </a:solidFill>
            <a:ln w="12700">
              <a:noFill/>
              <a:miter lim="400000"/>
            </a:ln>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6" name="Text Placeholder 1"/>
            <p:cNvSpPr txBox="1">
              <a:spLocks/>
            </p:cNvSpPr>
            <p:nvPr/>
          </p:nvSpPr>
          <p:spPr>
            <a:xfrm>
              <a:off x="6312726" y="1574879"/>
              <a:ext cx="2188723" cy="587912"/>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dirty="0">
                  <a:solidFill>
                    <a:schemeClr val="bg1"/>
                  </a:solidFill>
                  <a:latin typeface="Arial" charset="0"/>
                  <a:ea typeface="Arial" charset="0"/>
                  <a:cs typeface="Arial" charset="0"/>
                </a:rPr>
                <a:t>CONTAINERS</a:t>
              </a:r>
            </a:p>
          </p:txBody>
        </p:sp>
        <p:sp>
          <p:nvSpPr>
            <p:cNvPr id="47" name="Text Placeholder 1"/>
            <p:cNvSpPr txBox="1">
              <a:spLocks/>
            </p:cNvSpPr>
            <p:nvPr/>
          </p:nvSpPr>
          <p:spPr>
            <a:xfrm>
              <a:off x="6312728" y="3258359"/>
              <a:ext cx="2188721" cy="1287907"/>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b="1" dirty="0">
                  <a:solidFill>
                    <a:schemeClr val="bg2"/>
                  </a:solidFill>
                  <a:latin typeface="Arial" charset="0"/>
                  <a:ea typeface="Arial" charset="0"/>
                  <a:cs typeface="Arial" charset="0"/>
                </a:rPr>
                <a:t>of new workloads</a:t>
              </a:r>
              <a:br>
                <a:rPr lang="en-US" sz="1600" b="1" dirty="0">
                  <a:solidFill>
                    <a:schemeClr val="bg2"/>
                  </a:solidFill>
                  <a:latin typeface="Arial" charset="0"/>
                  <a:ea typeface="Arial" charset="0"/>
                  <a:cs typeface="Arial" charset="0"/>
                </a:rPr>
              </a:br>
              <a:r>
                <a:rPr lang="en-US" sz="1600" b="1" dirty="0">
                  <a:solidFill>
                    <a:schemeClr val="bg2"/>
                  </a:solidFill>
                  <a:latin typeface="Arial" charset="0"/>
                  <a:ea typeface="Arial" charset="0"/>
                  <a:cs typeface="Arial" charset="0"/>
                </a:rPr>
                <a:t>in Containers</a:t>
              </a:r>
              <a:br>
                <a:rPr lang="en-US" sz="1600" b="1" dirty="0">
                  <a:solidFill>
                    <a:schemeClr val="bg2"/>
                  </a:solidFill>
                  <a:latin typeface="Arial" charset="0"/>
                  <a:ea typeface="Arial" charset="0"/>
                  <a:cs typeface="Arial" charset="0"/>
                </a:rPr>
              </a:br>
              <a:r>
                <a:rPr lang="en-US" sz="1600" b="1" dirty="0">
                  <a:solidFill>
                    <a:schemeClr val="bg2"/>
                  </a:solidFill>
                  <a:latin typeface="Arial" charset="0"/>
                  <a:ea typeface="Arial" charset="0"/>
                  <a:cs typeface="Arial" charset="0"/>
                </a:rPr>
                <a:t>by 2019</a:t>
              </a:r>
              <a:endParaRPr lang="en-US" sz="1600" b="1" baseline="30000" dirty="0">
                <a:solidFill>
                  <a:schemeClr val="bg2"/>
                </a:solidFill>
                <a:latin typeface="Arial" charset="0"/>
                <a:ea typeface="Arial" charset="0"/>
                <a:cs typeface="Arial" charset="0"/>
              </a:endParaRPr>
            </a:p>
          </p:txBody>
        </p:sp>
        <p:sp>
          <p:nvSpPr>
            <p:cNvPr id="59" name="TextBox 58"/>
            <p:cNvSpPr txBox="1"/>
            <p:nvPr/>
          </p:nvSpPr>
          <p:spPr>
            <a:xfrm>
              <a:off x="6312728" y="4676317"/>
              <a:ext cx="2188721" cy="8104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chorCtr="0">
              <a:noAutofit/>
            </a:bodyPr>
            <a:lstStyle/>
            <a:p>
              <a:pPr algn="ctr"/>
              <a:r>
                <a:rPr lang="en-US" sz="800" dirty="0">
                  <a:solidFill>
                    <a:schemeClr val="bg2"/>
                  </a:solidFill>
                  <a:latin typeface="Arial" charset="0"/>
                  <a:ea typeface="Arial" charset="0"/>
                  <a:cs typeface="Arial" charset="0"/>
                </a:rPr>
                <a:t>Gartner 2017 Strategic Roadmap for </a:t>
              </a:r>
            </a:p>
            <a:p>
              <a:pPr algn="ctr"/>
              <a:r>
                <a:rPr lang="en-US" sz="800" dirty="0">
                  <a:solidFill>
                    <a:schemeClr val="bg2"/>
                  </a:solidFill>
                  <a:latin typeface="Arial" charset="0"/>
                  <a:ea typeface="Arial" charset="0"/>
                  <a:cs typeface="Arial" charset="0"/>
                </a:rPr>
                <a:t>Compute Infrastructure</a:t>
              </a:r>
            </a:p>
            <a:p>
              <a:pPr algn="ctr"/>
              <a:endParaRPr lang="en-US" sz="800" baseline="30000" dirty="0">
                <a:solidFill>
                  <a:schemeClr val="bg2"/>
                </a:solidFill>
                <a:latin typeface="Arial" charset="0"/>
                <a:ea typeface="Arial" charset="0"/>
                <a:cs typeface="Arial" charset="0"/>
              </a:endParaRPr>
            </a:p>
            <a:p>
              <a:pPr algn="ctr"/>
              <a:endParaRPr lang="en-US" sz="600" dirty="0">
                <a:solidFill>
                  <a:schemeClr val="bg2"/>
                </a:solidFill>
                <a:latin typeface="Arial" charset="0"/>
                <a:ea typeface="Arial" charset="0"/>
                <a:cs typeface="Arial" charset="0"/>
              </a:endParaRPr>
            </a:p>
            <a:p>
              <a:pPr algn="ctr"/>
              <a:r>
                <a:rPr lang="en-US" sz="600" dirty="0">
                  <a:solidFill>
                    <a:schemeClr val="bg2"/>
                  </a:solidFill>
                  <a:latin typeface="Arial" charset="0"/>
                  <a:ea typeface="Arial" charset="0"/>
                  <a:cs typeface="Arial" charset="0"/>
                </a:rPr>
                <a:t>Mike Cisek | George J. Weiss | Thomas J. </a:t>
              </a:r>
              <a:r>
                <a:rPr lang="en-US" sz="600" dirty="0" err="1">
                  <a:solidFill>
                    <a:schemeClr val="bg2"/>
                  </a:solidFill>
                  <a:latin typeface="Arial" charset="0"/>
                  <a:ea typeface="Arial" charset="0"/>
                  <a:cs typeface="Arial" charset="0"/>
                </a:rPr>
                <a:t>Bittman</a:t>
              </a:r>
              <a:r>
                <a:rPr lang="en-US" sz="600" dirty="0">
                  <a:solidFill>
                    <a:schemeClr val="bg2"/>
                  </a:solidFill>
                  <a:latin typeface="Arial" charset="0"/>
                  <a:ea typeface="Arial" charset="0"/>
                  <a:cs typeface="Arial" charset="0"/>
                </a:rPr>
                <a:t> | </a:t>
              </a:r>
              <a:br>
                <a:rPr lang="en-US" sz="600" dirty="0">
                  <a:solidFill>
                    <a:schemeClr val="bg2"/>
                  </a:solidFill>
                  <a:latin typeface="Arial" charset="0"/>
                  <a:ea typeface="Arial" charset="0"/>
                  <a:cs typeface="Arial" charset="0"/>
                </a:rPr>
              </a:br>
              <a:r>
                <a:rPr lang="en-US" sz="600" dirty="0">
                  <a:solidFill>
                    <a:schemeClr val="bg2"/>
                  </a:solidFill>
                  <a:latin typeface="Arial" charset="0"/>
                  <a:ea typeface="Arial" charset="0"/>
                  <a:cs typeface="Arial" charset="0"/>
                </a:rPr>
                <a:t>Andrew Butler | Arun Chandrasekaran | Chirag </a:t>
              </a:r>
              <a:r>
                <a:rPr lang="en-US" sz="600" dirty="0" err="1">
                  <a:solidFill>
                    <a:schemeClr val="bg2"/>
                  </a:solidFill>
                  <a:latin typeface="Arial" charset="0"/>
                  <a:ea typeface="Arial" charset="0"/>
                  <a:cs typeface="Arial" charset="0"/>
                </a:rPr>
                <a:t>Dekate</a:t>
              </a:r>
              <a:endParaRPr lang="en-US" sz="600" dirty="0">
                <a:solidFill>
                  <a:schemeClr val="bg2"/>
                </a:solidFill>
                <a:latin typeface="Arial" charset="0"/>
                <a:ea typeface="Arial" charset="0"/>
                <a:cs typeface="Arial" charset="0"/>
              </a:endParaRPr>
            </a:p>
          </p:txBody>
        </p:sp>
        <p:sp>
          <p:nvSpPr>
            <p:cNvPr id="62" name="TextBox 61"/>
            <p:cNvSpPr txBox="1"/>
            <p:nvPr/>
          </p:nvSpPr>
          <p:spPr>
            <a:xfrm>
              <a:off x="6312730" y="2421362"/>
              <a:ext cx="2188719"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4000" dirty="0">
                  <a:solidFill>
                    <a:srgbClr val="5B931D"/>
                  </a:solidFill>
                  <a:latin typeface="Arial" charset="0"/>
                  <a:ea typeface="Arial" charset="0"/>
                  <a:cs typeface="Arial" charset="0"/>
                </a:rPr>
                <a:t>&gt;</a:t>
              </a:r>
              <a:r>
                <a:rPr kumimoji="0" lang="en-US" sz="4000" b="1" u="none" strike="noStrike" cap="none" spc="0" normalizeH="0" baseline="0" dirty="0">
                  <a:ln>
                    <a:noFill/>
                  </a:ln>
                  <a:solidFill>
                    <a:srgbClr val="5B931D"/>
                  </a:solidFill>
                  <a:effectLst/>
                  <a:uFillTx/>
                  <a:latin typeface="Arial" charset="0"/>
                  <a:ea typeface="Arial" charset="0"/>
                  <a:cs typeface="Arial" charset="0"/>
                  <a:sym typeface="Trebuchet MS"/>
                </a:rPr>
                <a:t>50</a:t>
              </a:r>
              <a:r>
                <a:rPr kumimoji="0" lang="en-US" sz="4000" u="none" strike="noStrike" cap="none" spc="0" normalizeH="0" baseline="0" dirty="0">
                  <a:ln>
                    <a:noFill/>
                  </a:ln>
                  <a:solidFill>
                    <a:srgbClr val="5B931D"/>
                  </a:solidFill>
                  <a:effectLst/>
                  <a:uFillTx/>
                  <a:latin typeface="Arial" charset="0"/>
                  <a:ea typeface="Arial" charset="0"/>
                  <a:cs typeface="Arial" charset="0"/>
                  <a:sym typeface="Trebuchet MS"/>
                </a:rPr>
                <a:t>%</a:t>
              </a:r>
            </a:p>
          </p:txBody>
        </p:sp>
      </p:grpSp>
      <p:grpSp>
        <p:nvGrpSpPr>
          <p:cNvPr id="6" name="Group 5">
            <a:extLst>
              <a:ext uri="{FF2B5EF4-FFF2-40B4-BE49-F238E27FC236}">
                <a16:creationId xmlns:a16="http://schemas.microsoft.com/office/drawing/2014/main" id="{009F6F37-4775-F048-9D8A-8FDEB736559C}"/>
              </a:ext>
            </a:extLst>
          </p:cNvPr>
          <p:cNvGrpSpPr/>
          <p:nvPr/>
        </p:nvGrpSpPr>
        <p:grpSpPr>
          <a:xfrm>
            <a:off x="8924119" y="1574878"/>
            <a:ext cx="2188724" cy="3919593"/>
            <a:chOff x="8924119" y="1574878"/>
            <a:chExt cx="2188724" cy="3919593"/>
          </a:xfrm>
        </p:grpSpPr>
        <p:sp>
          <p:nvSpPr>
            <p:cNvPr id="61" name="Shape"/>
            <p:cNvSpPr/>
            <p:nvPr/>
          </p:nvSpPr>
          <p:spPr>
            <a:xfrm>
              <a:off x="8924123" y="1574879"/>
              <a:ext cx="2188720" cy="3919592"/>
            </a:xfrm>
            <a:prstGeom prst="rect">
              <a:avLst/>
            </a:prstGeom>
            <a:solidFill>
              <a:srgbClr val="FFFFFF"/>
            </a:solidFill>
            <a:ln w="12700">
              <a:solidFill>
                <a:schemeClr val="bg1">
                  <a:lumMod val="85000"/>
                </a:schemeClr>
              </a:solidFill>
              <a:miter lim="400000"/>
            </a:ln>
            <a:effectLst>
              <a:outerShdw blurRad="241300" dist="76200" dir="2160000" sx="101000" sy="101000" algn="tl" rotWithShape="0">
                <a:prstClr val="black">
                  <a:alpha val="8000"/>
                </a:prstClr>
              </a:outerShdw>
              <a:reflection endPos="0" dir="5400000" sy="-100000" algn="bl" rotWithShape="0"/>
            </a:effectLst>
          </p:spPr>
          <p:txBody>
            <a:bodyPr lIns="45719" rIns="45719"/>
            <a:lstStyle/>
            <a:p>
              <a:pPr algn="ctr">
                <a:defRPr sz="3200">
                  <a:solidFill>
                    <a:srgbClr val="FFFFFF"/>
                  </a:solidFill>
                  <a:latin typeface="Helvetica Light"/>
                  <a:ea typeface="Helvetica Light"/>
                  <a:cs typeface="Helvetica Light"/>
                  <a:sym typeface="Helvetica Light"/>
                </a:defRPr>
              </a:pPr>
              <a:endParaRPr>
                <a:latin typeface="Arial" charset="0"/>
                <a:ea typeface="Arial" charset="0"/>
                <a:cs typeface="Arial" charset="0"/>
              </a:endParaRPr>
            </a:p>
          </p:txBody>
        </p:sp>
        <p:sp>
          <p:nvSpPr>
            <p:cNvPr id="49" name="Shape"/>
            <p:cNvSpPr/>
            <p:nvPr/>
          </p:nvSpPr>
          <p:spPr>
            <a:xfrm>
              <a:off x="8924123" y="1574878"/>
              <a:ext cx="2188720" cy="592543"/>
            </a:xfrm>
            <a:prstGeom prst="rect">
              <a:avLst/>
            </a:prstGeom>
            <a:solidFill>
              <a:schemeClr val="tx2"/>
            </a:solidFill>
            <a:ln w="12700">
              <a:noFill/>
              <a:miter lim="400000"/>
            </a:ln>
          </p:spPr>
          <p:txBody>
            <a:bodyPr lIns="45719" rIns="45719"/>
            <a:lstStyle/>
            <a:p>
              <a:pPr algn="ctr">
                <a:defRPr sz="3200">
                  <a:solidFill>
                    <a:srgbClr val="FFFFFF"/>
                  </a:solidFill>
                  <a:latin typeface="Helvetica Light"/>
                  <a:ea typeface="Helvetica Light"/>
                  <a:cs typeface="Helvetica Light"/>
                  <a:sym typeface="Helvetica Light"/>
                </a:defRPr>
              </a:pPr>
              <a:endParaRPr lang="en-US" dirty="0">
                <a:latin typeface="Arial" charset="0"/>
                <a:ea typeface="Arial" charset="0"/>
                <a:cs typeface="Arial" charset="0"/>
              </a:endParaRPr>
            </a:p>
          </p:txBody>
        </p:sp>
        <p:sp>
          <p:nvSpPr>
            <p:cNvPr id="50" name="Text Placeholder 1"/>
            <p:cNvSpPr txBox="1">
              <a:spLocks/>
            </p:cNvSpPr>
            <p:nvPr/>
          </p:nvSpPr>
          <p:spPr>
            <a:xfrm>
              <a:off x="8924119" y="1574878"/>
              <a:ext cx="2188724" cy="587911"/>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dirty="0">
                  <a:solidFill>
                    <a:schemeClr val="bg1"/>
                  </a:solidFill>
                  <a:latin typeface="Arial" charset="0"/>
                  <a:ea typeface="Arial" charset="0"/>
                  <a:cs typeface="Arial" charset="0"/>
                </a:rPr>
                <a:t>CHALLENGES</a:t>
              </a:r>
            </a:p>
          </p:txBody>
        </p:sp>
        <p:sp>
          <p:nvSpPr>
            <p:cNvPr id="52" name="Text Placeholder 1"/>
            <p:cNvSpPr txBox="1">
              <a:spLocks/>
            </p:cNvSpPr>
            <p:nvPr/>
          </p:nvSpPr>
          <p:spPr>
            <a:xfrm>
              <a:off x="8924122" y="3258360"/>
              <a:ext cx="2188721" cy="1277512"/>
            </a:xfrm>
            <a:prstGeom prst="rect">
              <a:avLst/>
            </a:prstGeom>
          </p:spPr>
          <p:txBody>
            <a:bodyPr anchor="ctr" anchorCtr="0"/>
            <a:lstStyle>
              <a:lvl1pPr marL="228600" indent="-228600">
                <a:lnSpc>
                  <a:spcPct val="90000"/>
                </a:lnSpc>
                <a:spcBef>
                  <a:spcPts val="1000"/>
                </a:spcBef>
                <a:buSzPct val="100000"/>
                <a:buFont typeface="Arial"/>
                <a:buChar char="•"/>
                <a:defRPr sz="2400" b="0" i="0" spc="0">
                  <a:noFill/>
                  <a:latin typeface="Lato" charset="0"/>
                  <a:ea typeface="Lato" charset="0"/>
                  <a:cs typeface="Lato" charset="0"/>
                  <a:sym typeface="Trebuchet MS"/>
                </a:defRPr>
              </a:lvl1pPr>
              <a:lvl2pPr marL="723900" indent="-266700">
                <a:lnSpc>
                  <a:spcPct val="90000"/>
                </a:lnSpc>
                <a:spcBef>
                  <a:spcPts val="1000"/>
                </a:spcBef>
                <a:buSzPct val="100000"/>
                <a:buFont typeface="Arial"/>
                <a:buChar char="•"/>
                <a:defRPr sz="2400" b="0" i="0" spc="0">
                  <a:noFill/>
                  <a:latin typeface="Lato" charset="0"/>
                  <a:ea typeface="Lato" charset="0"/>
                  <a:cs typeface="Lato" charset="0"/>
                  <a:sym typeface="Trebuchet MS"/>
                </a:defRPr>
              </a:lvl2pPr>
              <a:lvl3pPr marL="1234439" indent="-320039">
                <a:lnSpc>
                  <a:spcPct val="90000"/>
                </a:lnSpc>
                <a:spcBef>
                  <a:spcPts val="1000"/>
                </a:spcBef>
                <a:buSzPct val="100000"/>
                <a:buFont typeface="Arial"/>
                <a:buChar char="•"/>
                <a:defRPr sz="2400" b="0" i="0" spc="0">
                  <a:noFill/>
                  <a:latin typeface="Lato" charset="0"/>
                  <a:ea typeface="Lato" charset="0"/>
                  <a:cs typeface="Lato" charset="0"/>
                  <a:sym typeface="Trebuchet MS"/>
                </a:defRPr>
              </a:lvl3pPr>
              <a:lvl4pPr marL="17272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4pPr>
              <a:lvl5pPr marL="2184400" indent="-355600">
                <a:lnSpc>
                  <a:spcPct val="90000"/>
                </a:lnSpc>
                <a:spcBef>
                  <a:spcPts val="1000"/>
                </a:spcBef>
                <a:buSzPct val="100000"/>
                <a:buFont typeface="Arial"/>
                <a:buChar char="•"/>
                <a:defRPr sz="2400" b="0" i="0" spc="0">
                  <a:noFill/>
                  <a:latin typeface="Lato" charset="0"/>
                  <a:ea typeface="Lato" charset="0"/>
                  <a:cs typeface="Lato"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0" indent="0" algn="ctr">
                <a:buNone/>
              </a:pPr>
              <a:r>
                <a:rPr lang="en-US" sz="1600" b="1" dirty="0">
                  <a:solidFill>
                    <a:schemeClr val="bg2"/>
                  </a:solidFill>
                  <a:latin typeface="Arial" charset="0"/>
                  <a:ea typeface="Arial" charset="0"/>
                  <a:cs typeface="Arial" charset="0"/>
                </a:rPr>
                <a:t>of those surveyed faced challenges with their microservices architecture</a:t>
              </a:r>
            </a:p>
          </p:txBody>
        </p:sp>
        <p:sp>
          <p:nvSpPr>
            <p:cNvPr id="57" name="TextBox 56"/>
            <p:cNvSpPr txBox="1"/>
            <p:nvPr/>
          </p:nvSpPr>
          <p:spPr>
            <a:xfrm>
              <a:off x="8924124" y="2420424"/>
              <a:ext cx="2188719"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4000" dirty="0">
                  <a:solidFill>
                    <a:srgbClr val="5B931D"/>
                  </a:solidFill>
                  <a:latin typeface="Arial" charset="0"/>
                  <a:ea typeface="Arial" charset="0"/>
                  <a:cs typeface="Arial" charset="0"/>
                </a:rPr>
                <a:t>&gt;</a:t>
              </a:r>
              <a:r>
                <a:rPr lang="en-US" sz="4000" b="1" dirty="0">
                  <a:solidFill>
                    <a:srgbClr val="5B931D"/>
                  </a:solidFill>
                  <a:latin typeface="Arial" charset="0"/>
                  <a:ea typeface="Arial" charset="0"/>
                  <a:cs typeface="Arial" charset="0"/>
                </a:rPr>
                <a:t>98</a:t>
              </a:r>
              <a:r>
                <a:rPr kumimoji="0" lang="en-US" sz="4000" u="none" strike="noStrike" cap="none" spc="0" normalizeH="0" baseline="0" dirty="0">
                  <a:ln>
                    <a:noFill/>
                  </a:ln>
                  <a:solidFill>
                    <a:srgbClr val="5B931D"/>
                  </a:solidFill>
                  <a:effectLst/>
                  <a:uFillTx/>
                  <a:latin typeface="Arial" charset="0"/>
                  <a:ea typeface="Arial" charset="0"/>
                  <a:cs typeface="Arial" charset="0"/>
                  <a:sym typeface="Trebuchet MS"/>
                </a:rPr>
                <a:t>%</a:t>
              </a:r>
            </a:p>
          </p:txBody>
        </p:sp>
        <p:sp>
          <p:nvSpPr>
            <p:cNvPr id="64" name="TextBox 63"/>
            <p:cNvSpPr txBox="1"/>
            <p:nvPr/>
          </p:nvSpPr>
          <p:spPr>
            <a:xfrm>
              <a:off x="9019657" y="4758039"/>
              <a:ext cx="1958584"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800" dirty="0">
                  <a:solidFill>
                    <a:schemeClr val="tx1"/>
                  </a:solidFill>
                  <a:latin typeface="Arial" charset="0"/>
                  <a:ea typeface="Arial" charset="0"/>
                  <a:cs typeface="Arial" charset="0"/>
                </a:rPr>
                <a:t>SDX Survey of </a:t>
              </a:r>
              <a:r>
                <a:rPr lang="en-US" sz="800" dirty="0">
                  <a:solidFill>
                    <a:schemeClr val="tx1"/>
                  </a:solidFill>
                </a:rPr>
                <a:t>353 senior development stakeholders, who are involved in microservices adoption in company with more than 500 employees</a:t>
              </a:r>
              <a:endParaRPr lang="en-US" sz="600" dirty="0">
                <a:solidFill>
                  <a:schemeClr val="tx1"/>
                </a:solidFill>
                <a:latin typeface="Arial" charset="0"/>
                <a:ea typeface="Arial" charset="0"/>
                <a:cs typeface="Arial" charset="0"/>
              </a:endParaRPr>
            </a:p>
          </p:txBody>
        </p:sp>
      </p:grpSp>
      <p:sp>
        <p:nvSpPr>
          <p:cNvPr id="28" name="Title 1">
            <a:extLst>
              <a:ext uri="{FF2B5EF4-FFF2-40B4-BE49-F238E27FC236}">
                <a16:creationId xmlns:a16="http://schemas.microsoft.com/office/drawing/2014/main" id="{D484E05B-FF7B-48DF-A1B6-38E8EB5C3A37}"/>
              </a:ext>
            </a:extLst>
          </p:cNvPr>
          <p:cNvSpPr txBox="1">
            <a:spLocks/>
          </p:cNvSpPr>
          <p:nvPr/>
        </p:nvSpPr>
        <p:spPr>
          <a:xfrm>
            <a:off x="0" y="1"/>
            <a:ext cx="12192000" cy="914400"/>
          </a:xfrm>
          <a:prstGeom prst="rect">
            <a:avLst/>
          </a:prstGeom>
        </p:spPr>
        <p:txBody>
          <a:bodyPr vert="horz" wrap="none" lIns="91440" tIns="0" rIns="91440" bIns="0" rtlCol="0" anchor="ctr">
            <a:normAutofit/>
          </a:bodyPr>
          <a:lstStyle>
            <a:lvl1pPr algn="ctr">
              <a:lnSpc>
                <a:spcPct val="90000"/>
              </a:lnSpc>
              <a:defRPr sz="3000" b="1" i="0" spc="0">
                <a:solidFill>
                  <a:schemeClr val="bg2">
                    <a:lumMod val="75000"/>
                  </a:schemeClr>
                </a:solidFill>
                <a:latin typeface="Arial" panose="020B0604020202020204" pitchFamily="34" charset="0"/>
                <a:ea typeface="Verdana" charset="0"/>
                <a:cs typeface="Arial" panose="020B0604020202020204" pitchFamily="34" charset="0"/>
                <a:sym typeface="Trebuchet MS"/>
              </a:defRPr>
            </a:lvl1pPr>
            <a:lvl2pPr>
              <a:lnSpc>
                <a:spcPct val="90000"/>
              </a:lnSpc>
              <a:defRPr sz="3000" spc="300">
                <a:solidFill>
                  <a:srgbClr val="797979"/>
                </a:solidFill>
                <a:latin typeface="Trebuchet MS"/>
                <a:ea typeface="Trebuchet MS"/>
                <a:cs typeface="Trebuchet MS"/>
                <a:sym typeface="Trebuchet MS"/>
              </a:defRPr>
            </a:lvl2pPr>
            <a:lvl3pPr>
              <a:lnSpc>
                <a:spcPct val="90000"/>
              </a:lnSpc>
              <a:defRPr sz="3000" spc="300">
                <a:solidFill>
                  <a:srgbClr val="797979"/>
                </a:solidFill>
                <a:latin typeface="Trebuchet MS"/>
                <a:ea typeface="Trebuchet MS"/>
                <a:cs typeface="Trebuchet MS"/>
                <a:sym typeface="Trebuchet MS"/>
              </a:defRPr>
            </a:lvl3pPr>
            <a:lvl4pPr>
              <a:lnSpc>
                <a:spcPct val="90000"/>
              </a:lnSpc>
              <a:defRPr sz="3000" spc="300">
                <a:solidFill>
                  <a:srgbClr val="797979"/>
                </a:solidFill>
                <a:latin typeface="Trebuchet MS"/>
                <a:ea typeface="Trebuchet MS"/>
                <a:cs typeface="Trebuchet MS"/>
                <a:sym typeface="Trebuchet MS"/>
              </a:defRPr>
            </a:lvl4pPr>
            <a:lvl5pPr>
              <a:lnSpc>
                <a:spcPct val="90000"/>
              </a:lnSpc>
              <a:defRPr sz="3000" spc="300">
                <a:solidFill>
                  <a:srgbClr val="797979"/>
                </a:solidFill>
                <a:latin typeface="Trebuchet MS"/>
                <a:ea typeface="Trebuchet MS"/>
                <a:cs typeface="Trebuchet MS"/>
                <a:sym typeface="Trebuchet MS"/>
              </a:defRPr>
            </a:lvl5pPr>
            <a:lvl6pPr>
              <a:lnSpc>
                <a:spcPct val="90000"/>
              </a:lnSpc>
              <a:defRPr sz="3000" spc="300">
                <a:solidFill>
                  <a:srgbClr val="797979"/>
                </a:solidFill>
                <a:latin typeface="Trebuchet MS"/>
                <a:ea typeface="Trebuchet MS"/>
                <a:cs typeface="Trebuchet MS"/>
                <a:sym typeface="Trebuchet MS"/>
              </a:defRPr>
            </a:lvl6pPr>
            <a:lvl7pPr>
              <a:lnSpc>
                <a:spcPct val="90000"/>
              </a:lnSpc>
              <a:defRPr sz="3000" spc="300">
                <a:solidFill>
                  <a:srgbClr val="797979"/>
                </a:solidFill>
                <a:latin typeface="Trebuchet MS"/>
                <a:ea typeface="Trebuchet MS"/>
                <a:cs typeface="Trebuchet MS"/>
                <a:sym typeface="Trebuchet MS"/>
              </a:defRPr>
            </a:lvl7pPr>
            <a:lvl8pPr>
              <a:lnSpc>
                <a:spcPct val="90000"/>
              </a:lnSpc>
              <a:defRPr sz="3000" spc="300">
                <a:solidFill>
                  <a:srgbClr val="797979"/>
                </a:solidFill>
                <a:latin typeface="Trebuchet MS"/>
                <a:ea typeface="Trebuchet MS"/>
                <a:cs typeface="Trebuchet MS"/>
                <a:sym typeface="Trebuchet MS"/>
              </a:defRPr>
            </a:lvl8pPr>
            <a:lvl9pPr>
              <a:lnSpc>
                <a:spcPct val="90000"/>
              </a:lnSpc>
              <a:defRPr sz="3000" spc="300">
                <a:solidFill>
                  <a:srgbClr val="797979"/>
                </a:solidFill>
                <a:latin typeface="Trebuchet MS"/>
                <a:ea typeface="Trebuchet MS"/>
                <a:cs typeface="Trebuchet MS"/>
                <a:sym typeface="Trebuchet MS"/>
              </a:defRPr>
            </a:lvl9pPr>
          </a:lstStyle>
          <a:p>
            <a:r>
              <a:rPr lang="en-US" dirty="0">
                <a:solidFill>
                  <a:srgbClr val="232836"/>
                </a:solidFill>
                <a:latin typeface="Arial" charset="0"/>
                <a:cs typeface="Arial" charset="0"/>
              </a:rPr>
              <a:t>TECHNOLOGY IS MOVING US PAST THE TIPPING POINT</a:t>
            </a:r>
          </a:p>
        </p:txBody>
      </p:sp>
    </p:spTree>
    <p:extLst>
      <p:ext uri="{BB962C8B-B14F-4D97-AF65-F5344CB8AC3E}">
        <p14:creationId xmlns:p14="http://schemas.microsoft.com/office/powerpoint/2010/main" val="11075127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19">
            <a:extLst>
              <a:ext uri="{FF2B5EF4-FFF2-40B4-BE49-F238E27FC236}">
                <a16:creationId xmlns:a16="http://schemas.microsoft.com/office/drawing/2014/main" id="{0DD8B13A-55FC-B147-A856-27775BA70702}"/>
              </a:ext>
            </a:extLst>
          </p:cNvPr>
          <p:cNvSpPr txBox="1">
            <a:spLocks/>
          </p:cNvSpPr>
          <p:nvPr/>
        </p:nvSpPr>
        <p:spPr>
          <a:xfrm>
            <a:off x="453571" y="729775"/>
            <a:ext cx="10012800" cy="4528800"/>
          </a:xfrm>
          <a:prstGeom prst="rect">
            <a:avLst/>
          </a:prstGeom>
          <a:ln w="12700">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marL="457200" indent="-457200">
              <a:lnSpc>
                <a:spcPct val="90000"/>
              </a:lnSpc>
              <a:spcBef>
                <a:spcPts val="1000"/>
              </a:spcBef>
              <a:buSzPct val="100000"/>
              <a:buFont typeface="Arial" panose="020B0604020202020204" pitchFamily="34" charset="0"/>
              <a:buChar char="•"/>
              <a:defRPr sz="1200" b="0" i="0" spc="0">
                <a:solidFill>
                  <a:schemeClr val="tx1">
                    <a:lumMod val="50000"/>
                  </a:schemeClr>
                </a:solidFill>
                <a:latin typeface="Arial" panose="020B0604020202020204" pitchFamily="34" charset="0"/>
                <a:ea typeface="Arial" panose="020B0604020202020204" pitchFamily="34" charset="0"/>
                <a:cs typeface="Arial" panose="020B0604020202020204" pitchFamily="34" charset="0"/>
                <a:sym typeface="Trebuchet MS"/>
              </a:defRPr>
            </a:lvl1pPr>
            <a:lvl2pPr marL="914400" indent="-457200">
              <a:lnSpc>
                <a:spcPct val="90000"/>
              </a:lnSpc>
              <a:spcBef>
                <a:spcPts val="1000"/>
              </a:spcBef>
              <a:buSzPct val="100000"/>
              <a:buFont typeface="Arial" panose="020B0604020202020204" pitchFamily="34" charset="0"/>
              <a:buChar char="•"/>
              <a:defRPr sz="1200" b="0" i="0" spc="0">
                <a:solidFill>
                  <a:schemeClr val="tx1">
                    <a:lumMod val="50000"/>
                  </a:schemeClr>
                </a:solidFill>
                <a:latin typeface="Arial" panose="020B0604020202020204" pitchFamily="34" charset="0"/>
                <a:ea typeface="Arial" panose="020B0604020202020204" pitchFamily="34" charset="0"/>
                <a:cs typeface="Arial" panose="020B0604020202020204" pitchFamily="34" charset="0"/>
                <a:sym typeface="Trebuchet MS"/>
              </a:defRPr>
            </a:lvl2pPr>
            <a:lvl3pPr marL="1371600" indent="-457200">
              <a:lnSpc>
                <a:spcPct val="90000"/>
              </a:lnSpc>
              <a:spcBef>
                <a:spcPts val="1000"/>
              </a:spcBef>
              <a:buSzPct val="100000"/>
              <a:buFont typeface="Arial" panose="020B0604020202020204" pitchFamily="34" charset="0"/>
              <a:buChar char="•"/>
              <a:defRPr sz="1200" b="0" i="0" spc="0">
                <a:solidFill>
                  <a:schemeClr val="tx1">
                    <a:lumMod val="50000"/>
                  </a:schemeClr>
                </a:solidFill>
                <a:latin typeface="Arial" panose="020B0604020202020204" pitchFamily="34" charset="0"/>
                <a:ea typeface="Arial" panose="020B0604020202020204" pitchFamily="34" charset="0"/>
                <a:cs typeface="Arial" panose="020B0604020202020204" pitchFamily="34" charset="0"/>
                <a:sym typeface="Trebuchet MS"/>
              </a:defRPr>
            </a:lvl3pPr>
            <a:lvl4pPr marL="1828800" indent="-457200">
              <a:lnSpc>
                <a:spcPct val="90000"/>
              </a:lnSpc>
              <a:spcBef>
                <a:spcPts val="1000"/>
              </a:spcBef>
              <a:buSzPct val="100000"/>
              <a:buFont typeface="Arial" panose="020B0604020202020204" pitchFamily="34" charset="0"/>
              <a:buChar char="•"/>
              <a:defRPr sz="1200" b="0" i="0" spc="0">
                <a:solidFill>
                  <a:schemeClr val="tx1">
                    <a:lumMod val="50000"/>
                  </a:schemeClr>
                </a:solidFill>
                <a:latin typeface="Arial" panose="020B0604020202020204" pitchFamily="34" charset="0"/>
                <a:ea typeface="Arial" panose="020B0604020202020204" pitchFamily="34" charset="0"/>
                <a:cs typeface="Arial" panose="020B0604020202020204" pitchFamily="34" charset="0"/>
                <a:sym typeface="Trebuchet MS"/>
              </a:defRPr>
            </a:lvl4pPr>
            <a:lvl5pPr marL="2286000" indent="-457200">
              <a:lnSpc>
                <a:spcPct val="90000"/>
              </a:lnSpc>
              <a:spcBef>
                <a:spcPts val="1000"/>
              </a:spcBef>
              <a:buSzPct val="100000"/>
              <a:buFont typeface="Arial" panose="020B0604020202020204" pitchFamily="34" charset="0"/>
              <a:buChar char="•"/>
              <a:defRPr sz="1200" b="0" i="0" spc="0">
                <a:solidFill>
                  <a:schemeClr val="tx1">
                    <a:lumMod val="50000"/>
                  </a:schemeClr>
                </a:solidFill>
                <a:latin typeface="Arial" panose="020B0604020202020204" pitchFamily="34" charset="0"/>
                <a:ea typeface="Arial" panose="020B0604020202020204" pitchFamily="34" charset="0"/>
                <a:cs typeface="Arial" panose="020B0604020202020204" pitchFamily="34" charset="0"/>
                <a:sym typeface="Trebuchet MS"/>
              </a:defRPr>
            </a:lvl5pPr>
            <a:lvl6pPr marL="26416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6pPr>
            <a:lvl7pPr marL="30988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7pPr>
            <a:lvl8pPr marL="35560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8pPr>
            <a:lvl9pPr marL="4013200" indent="-355600">
              <a:lnSpc>
                <a:spcPct val="90000"/>
              </a:lnSpc>
              <a:spcBef>
                <a:spcPts val="1000"/>
              </a:spcBef>
              <a:buSzPct val="100000"/>
              <a:buFont typeface="Arial"/>
              <a:buChar char="•"/>
              <a:defRPr sz="2800" i="1">
                <a:solidFill>
                  <a:srgbClr val="797979"/>
                </a:solidFill>
                <a:latin typeface="Trebuchet MS"/>
                <a:ea typeface="Trebuchet MS"/>
                <a:cs typeface="Trebuchet MS"/>
                <a:sym typeface="Trebuchet MS"/>
              </a:defRPr>
            </a:lvl9pPr>
          </a:lstStyle>
          <a:p>
            <a:pPr marL="457201"/>
            <a:r>
              <a:rPr lang="en-US" sz="2400" dirty="0">
                <a:solidFill>
                  <a:srgbClr val="666666"/>
                </a:solidFill>
                <a:latin typeface="Source Sans Pro"/>
                <a:ea typeface="Source Sans Pro"/>
                <a:cs typeface="Source Sans Pro"/>
                <a:sym typeface="Source Sans Pro"/>
              </a:rPr>
              <a:t>Nike had a Customer First (C1) Innovation Lab to </a:t>
            </a:r>
            <a:r>
              <a:rPr lang="en-US" sz="2400" b="1" dirty="0">
                <a:solidFill>
                  <a:srgbClr val="666666"/>
                </a:solidFill>
                <a:latin typeface="Source Sans Pro"/>
                <a:ea typeface="Source Sans Pro"/>
                <a:cs typeface="Source Sans Pro"/>
                <a:sym typeface="Source Sans Pro"/>
              </a:rPr>
              <a:t>Drive Improved DTC Outcomes and Strengthen Customer Experience</a:t>
            </a:r>
          </a:p>
          <a:p>
            <a:pPr marL="457201"/>
            <a:r>
              <a:rPr lang="en-US" sz="2400" dirty="0">
                <a:solidFill>
                  <a:srgbClr val="666666"/>
                </a:solidFill>
                <a:latin typeface="Source Sans Pro"/>
                <a:ea typeface="Source Sans Pro"/>
                <a:cs typeface="Source Sans Pro"/>
                <a:sym typeface="Source Sans Pro"/>
              </a:rPr>
              <a:t>Nike </a:t>
            </a:r>
            <a:r>
              <a:rPr lang="en-US" sz="2400" dirty="0">
                <a:solidFill>
                  <a:srgbClr val="666666"/>
                </a:solidFill>
                <a:latin typeface="Source Sans Pro"/>
                <a:ea typeface="Source Sans Pro"/>
                <a:sym typeface="Source Sans Pro"/>
              </a:rPr>
              <a:t>had lots of Development work on newer technologies like:  Docker, Spark, Kafka, Elastic, Jenkins, Hadoop, etc…. </a:t>
            </a:r>
          </a:p>
          <a:p>
            <a:pPr marL="457201"/>
            <a:r>
              <a:rPr lang="en-US" sz="2400" dirty="0">
                <a:solidFill>
                  <a:srgbClr val="666666"/>
                </a:solidFill>
                <a:latin typeface="Source Sans Pro"/>
                <a:ea typeface="Source Sans Pro"/>
                <a:sym typeface="Source Sans Pro"/>
              </a:rPr>
              <a:t>Nike had large and growing </a:t>
            </a:r>
            <a:r>
              <a:rPr lang="en-US" sz="2400" dirty="0">
                <a:solidFill>
                  <a:srgbClr val="666666"/>
                </a:solidFill>
                <a:latin typeface="Source Sans Pro"/>
                <a:ea typeface="Source Sans Pro"/>
              </a:rPr>
              <a:t>adoption of AWS</a:t>
            </a:r>
          </a:p>
          <a:p>
            <a:pPr marL="457201"/>
            <a:r>
              <a:rPr lang="en-US" sz="2400" dirty="0">
                <a:solidFill>
                  <a:srgbClr val="666666"/>
                </a:solidFill>
                <a:latin typeface="Source Sans Pro"/>
                <a:ea typeface="Source Sans Pro"/>
                <a:sym typeface="Source Sans Pro"/>
              </a:rPr>
              <a:t>Nike wanted a better way to Deliver, ‘Orchestrate’, Secure &amp; </a:t>
            </a:r>
            <a:r>
              <a:rPr lang="en-US" sz="2400" b="1" dirty="0">
                <a:solidFill>
                  <a:srgbClr val="666666"/>
                </a:solidFill>
                <a:latin typeface="Source Sans Pro"/>
                <a:ea typeface="Source Sans Pro"/>
                <a:sym typeface="Source Sans Pro"/>
              </a:rPr>
              <a:t>‘As a Service’ </a:t>
            </a:r>
            <a:r>
              <a:rPr lang="en-US" sz="2400" dirty="0">
                <a:solidFill>
                  <a:srgbClr val="666666"/>
                </a:solidFill>
                <a:latin typeface="Source Sans Pro"/>
                <a:ea typeface="Source Sans Pro"/>
                <a:sym typeface="Source Sans Pro"/>
              </a:rPr>
              <a:t>all these systems – quickly, cost efficiently and very repeatable.</a:t>
            </a:r>
          </a:p>
          <a:p>
            <a:pPr marL="457201"/>
            <a:endParaRPr lang="en-US" sz="2400" dirty="0">
              <a:solidFill>
                <a:srgbClr val="666666"/>
              </a:solidFill>
              <a:latin typeface="Source Sans Pro"/>
              <a:ea typeface="Source Sans Pro"/>
              <a:cs typeface="Source Sans Pro"/>
              <a:sym typeface="Source Sans Pro"/>
            </a:endParaRPr>
          </a:p>
        </p:txBody>
      </p:sp>
      <p:sp>
        <p:nvSpPr>
          <p:cNvPr id="5" name="Rectangle 4">
            <a:extLst>
              <a:ext uri="{FF2B5EF4-FFF2-40B4-BE49-F238E27FC236}">
                <a16:creationId xmlns:a16="http://schemas.microsoft.com/office/drawing/2014/main" id="{FA84598B-FC12-F042-9E47-5A00C139401B}"/>
              </a:ext>
            </a:extLst>
          </p:cNvPr>
          <p:cNvSpPr/>
          <p:nvPr/>
        </p:nvSpPr>
        <p:spPr>
          <a:xfrm>
            <a:off x="5037356" y="4357477"/>
            <a:ext cx="6680200" cy="1938992"/>
          </a:xfrm>
          <a:prstGeom prst="rect">
            <a:avLst/>
          </a:prstGeom>
        </p:spPr>
        <p:txBody>
          <a:bodyPr wrap="square">
            <a:spAutoFit/>
          </a:bodyPr>
          <a:lstStyle/>
          <a:p>
            <a:r>
              <a:rPr lang="en-US" sz="2400" dirty="0">
                <a:solidFill>
                  <a:srgbClr val="252A2D"/>
                </a:solidFill>
                <a:latin typeface="Univers Next W01"/>
              </a:rPr>
              <a:t>"In today’s Real-Time Digital age, we are always considering ways to develop products and solutions to help drive improved revenue and better quality across the value chain," said Jim </a:t>
            </a:r>
            <a:r>
              <a:rPr lang="en-US" sz="2400" dirty="0" err="1">
                <a:solidFill>
                  <a:srgbClr val="252A2D"/>
                </a:solidFill>
                <a:latin typeface="Univers Next W01"/>
              </a:rPr>
              <a:t>Scholefield</a:t>
            </a:r>
            <a:r>
              <a:rPr lang="en-US" sz="2400" dirty="0">
                <a:solidFill>
                  <a:srgbClr val="252A2D"/>
                </a:solidFill>
                <a:latin typeface="Univers Next W01"/>
              </a:rPr>
              <a:t>, Chief Information Officer, Nike</a:t>
            </a:r>
            <a:endParaRPr lang="en-US" sz="2400" dirty="0"/>
          </a:p>
        </p:txBody>
      </p:sp>
      <p:sp>
        <p:nvSpPr>
          <p:cNvPr id="6" name="Title 2">
            <a:extLst>
              <a:ext uri="{FF2B5EF4-FFF2-40B4-BE49-F238E27FC236}">
                <a16:creationId xmlns:a16="http://schemas.microsoft.com/office/drawing/2014/main" id="{50BE736B-4D69-844C-8DAF-528FD225DCDA}"/>
              </a:ext>
            </a:extLst>
          </p:cNvPr>
          <p:cNvSpPr txBox="1">
            <a:spLocks/>
          </p:cNvSpPr>
          <p:nvPr/>
        </p:nvSpPr>
        <p:spPr>
          <a:xfrm>
            <a:off x="0" y="472"/>
            <a:ext cx="12192000" cy="914400"/>
          </a:xfrm>
          <a:prstGeom prst="rect">
            <a:avLst/>
          </a:prstGeom>
        </p:spPr>
        <p:txBody>
          <a:bodyPr vert="horz" lIns="91440" tIns="0" rIns="91440" bIns="0" rtlCol="0" anchor="ctr">
            <a:noAutofit/>
          </a:bodyPr>
          <a:lstStyle>
            <a:lvl1pPr algn="ctr">
              <a:lnSpc>
                <a:spcPct val="90000"/>
              </a:lnSpc>
              <a:defRPr sz="3000" b="1" i="0" spc="0">
                <a:solidFill>
                  <a:srgbClr val="232836"/>
                </a:solidFill>
                <a:latin typeface="Arial" panose="020B0604020202020204" pitchFamily="34" charset="0"/>
                <a:ea typeface="Verdana" charset="0"/>
                <a:cs typeface="Arial" panose="020B0604020202020204" pitchFamily="34" charset="0"/>
                <a:sym typeface="Trebuchet MS"/>
              </a:defRPr>
            </a:lvl1pPr>
            <a:lvl2pPr>
              <a:lnSpc>
                <a:spcPct val="90000"/>
              </a:lnSpc>
              <a:defRPr sz="3000" spc="300">
                <a:solidFill>
                  <a:srgbClr val="797979"/>
                </a:solidFill>
                <a:latin typeface="Trebuchet MS"/>
                <a:ea typeface="Trebuchet MS"/>
                <a:cs typeface="Trebuchet MS"/>
                <a:sym typeface="Trebuchet MS"/>
              </a:defRPr>
            </a:lvl2pPr>
            <a:lvl3pPr>
              <a:lnSpc>
                <a:spcPct val="90000"/>
              </a:lnSpc>
              <a:defRPr sz="3000" spc="300">
                <a:solidFill>
                  <a:srgbClr val="797979"/>
                </a:solidFill>
                <a:latin typeface="Trebuchet MS"/>
                <a:ea typeface="Trebuchet MS"/>
                <a:cs typeface="Trebuchet MS"/>
                <a:sym typeface="Trebuchet MS"/>
              </a:defRPr>
            </a:lvl3pPr>
            <a:lvl4pPr>
              <a:lnSpc>
                <a:spcPct val="90000"/>
              </a:lnSpc>
              <a:defRPr sz="3000" spc="300">
                <a:solidFill>
                  <a:srgbClr val="797979"/>
                </a:solidFill>
                <a:latin typeface="Trebuchet MS"/>
                <a:ea typeface="Trebuchet MS"/>
                <a:cs typeface="Trebuchet MS"/>
                <a:sym typeface="Trebuchet MS"/>
              </a:defRPr>
            </a:lvl4pPr>
            <a:lvl5pPr>
              <a:lnSpc>
                <a:spcPct val="90000"/>
              </a:lnSpc>
              <a:defRPr sz="3000" spc="300">
                <a:solidFill>
                  <a:srgbClr val="797979"/>
                </a:solidFill>
                <a:latin typeface="Trebuchet MS"/>
                <a:ea typeface="Trebuchet MS"/>
                <a:cs typeface="Trebuchet MS"/>
                <a:sym typeface="Trebuchet MS"/>
              </a:defRPr>
            </a:lvl5pPr>
            <a:lvl6pPr>
              <a:lnSpc>
                <a:spcPct val="90000"/>
              </a:lnSpc>
              <a:defRPr sz="3000" spc="300">
                <a:solidFill>
                  <a:srgbClr val="797979"/>
                </a:solidFill>
                <a:latin typeface="Trebuchet MS"/>
                <a:ea typeface="Trebuchet MS"/>
                <a:cs typeface="Trebuchet MS"/>
                <a:sym typeface="Trebuchet MS"/>
              </a:defRPr>
            </a:lvl6pPr>
            <a:lvl7pPr>
              <a:lnSpc>
                <a:spcPct val="90000"/>
              </a:lnSpc>
              <a:defRPr sz="3000" spc="300">
                <a:solidFill>
                  <a:srgbClr val="797979"/>
                </a:solidFill>
                <a:latin typeface="Trebuchet MS"/>
                <a:ea typeface="Trebuchet MS"/>
                <a:cs typeface="Trebuchet MS"/>
                <a:sym typeface="Trebuchet MS"/>
              </a:defRPr>
            </a:lvl7pPr>
            <a:lvl8pPr>
              <a:lnSpc>
                <a:spcPct val="90000"/>
              </a:lnSpc>
              <a:defRPr sz="3000" spc="300">
                <a:solidFill>
                  <a:srgbClr val="797979"/>
                </a:solidFill>
                <a:latin typeface="Trebuchet MS"/>
                <a:ea typeface="Trebuchet MS"/>
                <a:cs typeface="Trebuchet MS"/>
                <a:sym typeface="Trebuchet MS"/>
              </a:defRPr>
            </a:lvl8pPr>
            <a:lvl9pPr>
              <a:lnSpc>
                <a:spcPct val="90000"/>
              </a:lnSpc>
              <a:defRPr sz="3000" spc="300">
                <a:solidFill>
                  <a:srgbClr val="797979"/>
                </a:solidFill>
                <a:latin typeface="Trebuchet MS"/>
                <a:ea typeface="Trebuchet MS"/>
                <a:cs typeface="Trebuchet MS"/>
                <a:sym typeface="Trebuchet MS"/>
              </a:defRPr>
            </a:lvl9pPr>
          </a:lstStyle>
          <a:p>
            <a:pPr>
              <a:defRPr/>
            </a:pPr>
            <a:r>
              <a:rPr lang="en-US" dirty="0">
                <a:latin typeface="Arial" charset="0"/>
                <a:cs typeface="Arial" charset="0"/>
              </a:rPr>
              <a:t>WHAT WE HEARD</a:t>
            </a:r>
          </a:p>
        </p:txBody>
      </p:sp>
    </p:spTree>
    <p:extLst>
      <p:ext uri="{BB962C8B-B14F-4D97-AF65-F5344CB8AC3E}">
        <p14:creationId xmlns:p14="http://schemas.microsoft.com/office/powerpoint/2010/main" val="10798152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SalesKickOff May18">
  <a:themeElements>
    <a:clrScheme name="SFX Brand Pallet">
      <a:dk1>
        <a:srgbClr val="445368"/>
      </a:dk1>
      <a:lt1>
        <a:srgbClr val="FFFFFF"/>
      </a:lt1>
      <a:dk2>
        <a:srgbClr val="445368"/>
      </a:dk2>
      <a:lt2>
        <a:srgbClr val="535353"/>
      </a:lt2>
      <a:accent1>
        <a:srgbClr val="58A100"/>
      </a:accent1>
      <a:accent2>
        <a:srgbClr val="187905"/>
      </a:accent2>
      <a:accent3>
        <a:srgbClr val="ED8424"/>
      </a:accent3>
      <a:accent4>
        <a:srgbClr val="BD382F"/>
      </a:accent4>
      <a:accent5>
        <a:srgbClr val="445368"/>
      </a:accent5>
      <a:accent6>
        <a:srgbClr val="445368"/>
      </a:accent6>
      <a:hlink>
        <a:srgbClr val="F23B48"/>
      </a:hlink>
      <a:folHlink>
        <a:srgbClr val="FEC00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58A222"/>
          </a:solidFill>
          <a:prstDash val="solid"/>
          <a:miter lim="800000"/>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6E6E6E"/>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8A222"/>
          </a:solidFill>
          <a:prstDash val="solid"/>
          <a:miter lim="8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6E6E6E"/>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alesKickOff May18" id="{56755D66-6236-304F-828A-781FFFDBE2CE}" vid="{D6191961-4D77-9E44-875D-6F02ABB4A0D7}"/>
    </a:ext>
  </a:extLst>
</a:theme>
</file>

<file path=ppt/theme/theme2.xml><?xml version="1.0" encoding="utf-8"?>
<a:theme xmlns:a="http://schemas.openxmlformats.org/drawingml/2006/main" name="2_Default">
  <a:themeElements>
    <a:clrScheme name="SFX Brand Pallet">
      <a:dk1>
        <a:srgbClr val="445368"/>
      </a:dk1>
      <a:lt1>
        <a:srgbClr val="FFFFFF"/>
      </a:lt1>
      <a:dk2>
        <a:srgbClr val="445368"/>
      </a:dk2>
      <a:lt2>
        <a:srgbClr val="535353"/>
      </a:lt2>
      <a:accent1>
        <a:srgbClr val="58A100"/>
      </a:accent1>
      <a:accent2>
        <a:srgbClr val="187905"/>
      </a:accent2>
      <a:accent3>
        <a:srgbClr val="ED8424"/>
      </a:accent3>
      <a:accent4>
        <a:srgbClr val="BD382F"/>
      </a:accent4>
      <a:accent5>
        <a:srgbClr val="445368"/>
      </a:accent5>
      <a:accent6>
        <a:srgbClr val="445368"/>
      </a:accent6>
      <a:hlink>
        <a:srgbClr val="F23B48"/>
      </a:hlink>
      <a:folHlink>
        <a:srgbClr val="FEC001"/>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58A222"/>
          </a:solidFill>
          <a:prstDash val="solid"/>
          <a:miter lim="800000"/>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6E6E6E"/>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8A222"/>
          </a:solidFill>
          <a:prstDash val="solid"/>
          <a:miter lim="8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6E6E6E"/>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16x9 Flashy Template" id="{4E968545-3BBC-1A46-9248-852E61EF94DB}" vid="{9591763F-34FA-A340-BA3C-FD69FBC8712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SignalFx</Template>
  <TotalTime>9789</TotalTime>
  <Words>1799</Words>
  <Application>Microsoft Macintosh PowerPoint</Application>
  <PresentationFormat>Widescreen</PresentationFormat>
  <Paragraphs>165</Paragraphs>
  <Slides>18</Slides>
  <Notes>10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Arial</vt:lpstr>
      <vt:lpstr>Arial</vt:lpstr>
      <vt:lpstr>Calibri</vt:lpstr>
      <vt:lpstr>Helvetica Light</vt:lpstr>
      <vt:lpstr>Helvetica Neue</vt:lpstr>
      <vt:lpstr>Proxima Nova</vt:lpstr>
      <vt:lpstr>Roboto</vt:lpstr>
      <vt:lpstr>Source Sans Pro</vt:lpstr>
      <vt:lpstr>Trebuchet MS</vt:lpstr>
      <vt:lpstr>Univers Next W01</vt:lpstr>
      <vt:lpstr>Verdana</vt:lpstr>
      <vt:lpstr>SalesKickOff May18</vt:lpstr>
      <vt:lpstr>2_Default</vt:lpstr>
      <vt:lpstr>1_Office Theme</vt:lpstr>
      <vt:lpstr>Amazon &amp; AWS Monitoring –  Customer Case study </vt:lpstr>
      <vt:lpstr>Monitoring an Open-Source, Ephemeral Environment??                                 .</vt:lpstr>
      <vt:lpstr>PowerPoint Presentation</vt:lpstr>
      <vt:lpstr>Nike was affected by 3 Major Trends that also hit most  Innovative Enterprises </vt:lpstr>
      <vt:lpstr>State of Business Prior to real-time monitoring</vt:lpstr>
      <vt:lpstr>PowerPoint Presentation</vt:lpstr>
      <vt:lpstr>Problem Statement/Definition:</vt:lpstr>
      <vt:lpstr>PowerPoint Presentation</vt:lpstr>
      <vt:lpstr>PowerPoint Presentation</vt:lpstr>
      <vt:lpstr>REAL-TIME APPLICATIONS REQUIRES THE ADOPTION OF  NEW &amp; COMPLEX TECHNOLOGY PLATFORMS</vt:lpstr>
      <vt:lpstr>PowerPoint Presentation</vt:lpstr>
      <vt:lpstr>Nike gets its footing — in the cloud:</vt:lpstr>
      <vt:lpstr>They couldn’t OPERATIONALIZE THESE launches WITHOUT REAL-TIME INSIGHT INTO APPLICATIONS</vt:lpstr>
      <vt:lpstr>Proposed monitoring Solution:</vt:lpstr>
      <vt:lpstr>The monitoring Outcome:</vt:lpstr>
      <vt:lpstr>results:</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Imperatives</dc:title>
  <dc:creator>tom@signalfx.com</dc:creator>
  <cp:lastModifiedBy>Dan Adams</cp:lastModifiedBy>
  <cp:revision>630</cp:revision>
  <cp:lastPrinted>2018-01-31T01:30:26Z</cp:lastPrinted>
  <dcterms:created xsi:type="dcterms:W3CDTF">2017-12-07T05:24:12Z</dcterms:created>
  <dcterms:modified xsi:type="dcterms:W3CDTF">2018-07-10T17:33:32Z</dcterms:modified>
</cp:coreProperties>
</file>